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8" r:id="rId4"/>
    <p:sldMasterId id="2147483732" r:id="rId5"/>
  </p:sldMasterIdLst>
  <p:notesMasterIdLst>
    <p:notesMasterId r:id="rId26"/>
  </p:notesMasterIdLst>
  <p:sldIdLst>
    <p:sldId id="256" r:id="rId6"/>
    <p:sldId id="257" r:id="rId7"/>
    <p:sldId id="290" r:id="rId8"/>
    <p:sldId id="292" r:id="rId9"/>
    <p:sldId id="266" r:id="rId10"/>
    <p:sldId id="273" r:id="rId11"/>
    <p:sldId id="268" r:id="rId12"/>
    <p:sldId id="293" r:id="rId13"/>
    <p:sldId id="294" r:id="rId14"/>
    <p:sldId id="295" r:id="rId15"/>
    <p:sldId id="296" r:id="rId16"/>
    <p:sldId id="284" r:id="rId17"/>
    <p:sldId id="286" r:id="rId18"/>
    <p:sldId id="287" r:id="rId19"/>
    <p:sldId id="288" r:id="rId20"/>
    <p:sldId id="289" r:id="rId21"/>
    <p:sldId id="282" r:id="rId22"/>
    <p:sldId id="283" r:id="rId23"/>
    <p:sldId id="281" r:id="rId24"/>
    <p:sldId id="291" r:id="rId25"/>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scalle Cup" initials="PC" lastIdx="1" clrIdx="0">
    <p:extLst>
      <p:ext uri="{19B8F6BF-5375-455C-9EA6-DF929625EA0E}">
        <p15:presenceInfo xmlns:p15="http://schemas.microsoft.com/office/powerpoint/2012/main" userId="S::p.cup@helicon.nl::acdf420d-3d1b-463e-9173-44ff0cd1b36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D306486-0F57-41EE-8FF2-4A5583DA06FE}" v="77" dt="2020-04-03T07:47:08.091"/>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62" d="100"/>
          <a:sy n="62" d="100"/>
        </p:scale>
        <p:origin x="108"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E77266-8B6C-45D2-9B60-EF5DA6EA7358}" type="datetimeFigureOut">
              <a:rPr lang="nl-NL" smtClean="0"/>
              <a:t>3-4-2020</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E87284-59E0-46A1-97C3-B511C4A23BFF}" type="slidenum">
              <a:rPr lang="nl-NL" smtClean="0"/>
              <a:t>‹nr.›</a:t>
            </a:fld>
            <a:endParaRPr lang="nl-NL"/>
          </a:p>
        </p:txBody>
      </p:sp>
    </p:spTree>
    <p:extLst>
      <p:ext uri="{BB962C8B-B14F-4D97-AF65-F5344CB8AC3E}">
        <p14:creationId xmlns:p14="http://schemas.microsoft.com/office/powerpoint/2010/main" val="1095345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4CE87284-59E0-46A1-97C3-B511C4A23BFF}" type="slidenum">
              <a:rPr lang="nl-NL" smtClean="0"/>
              <a:t>14</a:t>
            </a:fld>
            <a:endParaRPr lang="nl-NL"/>
          </a:p>
        </p:txBody>
      </p:sp>
    </p:spTree>
    <p:extLst>
      <p:ext uri="{BB962C8B-B14F-4D97-AF65-F5344CB8AC3E}">
        <p14:creationId xmlns:p14="http://schemas.microsoft.com/office/powerpoint/2010/main" val="10526245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 Bij relatieve armoede worden de levensomstandigheden van een groep of persoon beoordeeld in verhouding met zijn omgeving. Sociale armoede betekent dat mensen niet mee kunnen doen aan het normale maatschappelijk leven omdat er geen geld is voor een sportclub of vereniging, voor schoolactiviteiten of een uitstapje van de bejaardenvereniging of bijvoorbeeld voor toegang tot internet.</a:t>
            </a:r>
          </a:p>
          <a:p>
            <a:endParaRPr lang="nl-NL" dirty="0"/>
          </a:p>
          <a:p>
            <a:endParaRPr lang="nl-NL" dirty="0"/>
          </a:p>
          <a:p>
            <a:endParaRPr lang="nl-NL" dirty="0"/>
          </a:p>
        </p:txBody>
      </p:sp>
      <p:sp>
        <p:nvSpPr>
          <p:cNvPr id="4" name="Tijdelijke aanduiding voor dianummer 3"/>
          <p:cNvSpPr>
            <a:spLocks noGrp="1"/>
          </p:cNvSpPr>
          <p:nvPr>
            <p:ph type="sldNum" sz="quarter" idx="5"/>
          </p:nvPr>
        </p:nvSpPr>
        <p:spPr/>
        <p:txBody>
          <a:bodyPr/>
          <a:lstStyle/>
          <a:p>
            <a:fld id="{4CE87284-59E0-46A1-97C3-B511C4A23BFF}" type="slidenum">
              <a:rPr lang="nl-NL" smtClean="0"/>
              <a:t>15</a:t>
            </a:fld>
            <a:endParaRPr lang="nl-NL"/>
          </a:p>
        </p:txBody>
      </p:sp>
    </p:spTree>
    <p:extLst>
      <p:ext uri="{BB962C8B-B14F-4D97-AF65-F5344CB8AC3E}">
        <p14:creationId xmlns:p14="http://schemas.microsoft.com/office/powerpoint/2010/main" val="17655355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B8136-4330-4480-80D9-0F6FD970617C}"/>
              </a:ext>
            </a:extLst>
          </p:cNvPr>
          <p:cNvSpPr>
            <a:spLocks noGrp="1"/>
          </p:cNvSpPr>
          <p:nvPr>
            <p:ph type="ctrTitle"/>
          </p:nvPr>
        </p:nvSpPr>
        <p:spPr>
          <a:xfrm>
            <a:off x="576072" y="1124712"/>
            <a:ext cx="11036808" cy="3172968"/>
          </a:xfrm>
        </p:spPr>
        <p:txBody>
          <a:bodyPr anchor="b">
            <a:normAutofit/>
          </a:bodyPr>
          <a:lstStyle>
            <a:lvl1pPr algn="l">
              <a:defRPr sz="8000"/>
            </a:lvl1pPr>
          </a:lstStyle>
          <a:p>
            <a:r>
              <a:rPr lang="en-US" dirty="0"/>
              <a:t>Click to edit Master title style</a:t>
            </a:r>
          </a:p>
        </p:txBody>
      </p:sp>
      <p:sp>
        <p:nvSpPr>
          <p:cNvPr id="3" name="Subtitle 2">
            <a:extLst>
              <a:ext uri="{FF2B5EF4-FFF2-40B4-BE49-F238E27FC236}">
                <a16:creationId xmlns:a16="http://schemas.microsoft.com/office/drawing/2014/main" id="{566E5739-DD96-45FB-B609-3E3447A52FED}"/>
              </a:ext>
            </a:extLst>
          </p:cNvPr>
          <p:cNvSpPr>
            <a:spLocks noGrp="1"/>
          </p:cNvSpPr>
          <p:nvPr>
            <p:ph type="subTitle" idx="1"/>
          </p:nvPr>
        </p:nvSpPr>
        <p:spPr>
          <a:xfrm>
            <a:off x="576072" y="4727448"/>
            <a:ext cx="11036808" cy="1481328"/>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1B9FF558-51F9-42A2-9944-DBE23DA8B224}"/>
              </a:ext>
            </a:extLst>
          </p:cNvPr>
          <p:cNvSpPr>
            <a:spLocks noGrp="1"/>
          </p:cNvSpPr>
          <p:nvPr>
            <p:ph type="dt" sz="half" idx="10"/>
          </p:nvPr>
        </p:nvSpPr>
        <p:spPr>
          <a:xfrm>
            <a:off x="576072" y="6356350"/>
            <a:ext cx="2743200" cy="365125"/>
          </a:xfrm>
        </p:spPr>
        <p:txBody>
          <a:bodyPr/>
          <a:lstStyle/>
          <a:p>
            <a:fld id="{02AC24A9-CCB6-4F8D-B8DB-C2F3692CFA5A}" type="datetimeFigureOut">
              <a:rPr lang="en-US" smtClean="0"/>
              <a:t>4/3/2020</a:t>
            </a:fld>
            <a:endParaRPr lang="en-US" dirty="0"/>
          </a:p>
        </p:txBody>
      </p:sp>
      <p:sp>
        <p:nvSpPr>
          <p:cNvPr id="5" name="Footer Placeholder 4">
            <a:extLst>
              <a:ext uri="{FF2B5EF4-FFF2-40B4-BE49-F238E27FC236}">
                <a16:creationId xmlns:a16="http://schemas.microsoft.com/office/drawing/2014/main" id="{8B8C0E86-A7F7-4BDC-A637-254E5252DED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3D10ADE-E9DA-4E57-BF57-1CCB65219839}"/>
              </a:ext>
            </a:extLst>
          </p:cNvPr>
          <p:cNvSpPr>
            <a:spLocks noGrp="1"/>
          </p:cNvSpPr>
          <p:nvPr>
            <p:ph type="sldNum" sz="quarter" idx="12"/>
          </p:nvPr>
        </p:nvSpPr>
        <p:spPr>
          <a:xfrm>
            <a:off x="8869680" y="6356350"/>
            <a:ext cx="2743200" cy="365125"/>
          </a:xfrm>
        </p:spPr>
        <p:txBody>
          <a:bodyPr/>
          <a:lstStyle/>
          <a:p>
            <a:fld id="{B2DC25EE-239B-4C5F-AAD1-255A7D5F1EE2}" type="slidenum">
              <a:rPr lang="en-US" smtClean="0"/>
              <a:t>‹nr.›</a:t>
            </a:fld>
            <a:endParaRPr lang="en-US" dirty="0"/>
          </a:p>
        </p:txBody>
      </p:sp>
      <p:sp>
        <p:nvSpPr>
          <p:cNvPr id="8" name="Rectangle 7">
            <a:extLst>
              <a:ext uri="{FF2B5EF4-FFF2-40B4-BE49-F238E27FC236}">
                <a16:creationId xmlns:a16="http://schemas.microsoft.com/office/drawing/2014/main" id="{8D06CE56-3881-4ADA-8CEF-D18B02C242A3}"/>
              </a:ext>
            </a:extLst>
          </p:cNvPr>
          <p:cNvSpPr/>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9F3C543-62EC-4433-9C93-A2CD8764E9B4}"/>
              </a:ext>
            </a:extLst>
          </p:cNvPr>
          <p:cNvSpPr/>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940659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32C18-E430-4EC7-BD7C-99D86D012231}"/>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8FC5012F-7119-4D94-9717-3862E1C938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ED9A4A-D287-4207-9037-70DB007A1707}"/>
              </a:ext>
            </a:extLst>
          </p:cNvPr>
          <p:cNvSpPr>
            <a:spLocks noGrp="1"/>
          </p:cNvSpPr>
          <p:nvPr>
            <p:ph type="dt" sz="half" idx="10"/>
          </p:nvPr>
        </p:nvSpPr>
        <p:spPr/>
        <p:txBody>
          <a:bodyPr/>
          <a:lstStyle/>
          <a:p>
            <a:fld id="{02AC24A9-CCB6-4F8D-B8DB-C2F3692CFA5A}" type="datetimeFigureOut">
              <a:rPr lang="en-US" smtClean="0"/>
              <a:t>4/3/2020</a:t>
            </a:fld>
            <a:endParaRPr lang="en-US"/>
          </a:p>
        </p:txBody>
      </p:sp>
      <p:sp>
        <p:nvSpPr>
          <p:cNvPr id="5" name="Footer Placeholder 4">
            <a:extLst>
              <a:ext uri="{FF2B5EF4-FFF2-40B4-BE49-F238E27FC236}">
                <a16:creationId xmlns:a16="http://schemas.microsoft.com/office/drawing/2014/main" id="{61ECFCAC-80DB-43BB-B3F1-AC22BACEE3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679730-3487-4D94-A0DC-C21684963AB3}"/>
              </a:ext>
            </a:extLst>
          </p:cNvPr>
          <p:cNvSpPr>
            <a:spLocks noGrp="1"/>
          </p:cNvSpPr>
          <p:nvPr>
            <p:ph type="sldNum" sz="quarter" idx="12"/>
          </p:nvPr>
        </p:nvSpPr>
        <p:spPr/>
        <p:txBody>
          <a:bodyPr/>
          <a:lstStyle/>
          <a:p>
            <a:fld id="{B2DC25EE-239B-4C5F-AAD1-255A7D5F1EE2}" type="slidenum">
              <a:rPr lang="en-US" smtClean="0"/>
              <a:t>‹nr.›</a:t>
            </a:fld>
            <a:endParaRPr lang="en-US"/>
          </a:p>
        </p:txBody>
      </p:sp>
    </p:spTree>
    <p:extLst>
      <p:ext uri="{BB962C8B-B14F-4D97-AF65-F5344CB8AC3E}">
        <p14:creationId xmlns:p14="http://schemas.microsoft.com/office/powerpoint/2010/main" val="25343333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43C89D-929E-4CD1-BCCC-72A14C0335D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ED450EA-A577-4B76-A12F-650BEB20FD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D2603B-9ACE-4FA9-805B-9B91EB63DF7D}"/>
              </a:ext>
            </a:extLst>
          </p:cNvPr>
          <p:cNvSpPr>
            <a:spLocks noGrp="1"/>
          </p:cNvSpPr>
          <p:nvPr>
            <p:ph type="dt" sz="half" idx="10"/>
          </p:nvPr>
        </p:nvSpPr>
        <p:spPr/>
        <p:txBody>
          <a:bodyPr/>
          <a:lstStyle/>
          <a:p>
            <a:fld id="{02AC24A9-CCB6-4F8D-B8DB-C2F3692CFA5A}" type="datetimeFigureOut">
              <a:rPr lang="en-US" smtClean="0"/>
              <a:t>4/3/2020</a:t>
            </a:fld>
            <a:endParaRPr lang="en-US"/>
          </a:p>
        </p:txBody>
      </p:sp>
      <p:sp>
        <p:nvSpPr>
          <p:cNvPr id="5" name="Footer Placeholder 4">
            <a:extLst>
              <a:ext uri="{FF2B5EF4-FFF2-40B4-BE49-F238E27FC236}">
                <a16:creationId xmlns:a16="http://schemas.microsoft.com/office/drawing/2014/main" id="{7ECE18AC-D6A9-4A61-885D-68E2B684A4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197AE4-AA47-4E14-8FFE-171FAE47F49E}"/>
              </a:ext>
            </a:extLst>
          </p:cNvPr>
          <p:cNvSpPr>
            <a:spLocks noGrp="1"/>
          </p:cNvSpPr>
          <p:nvPr>
            <p:ph type="sldNum" sz="quarter" idx="12"/>
          </p:nvPr>
        </p:nvSpPr>
        <p:spPr/>
        <p:txBody>
          <a:bodyPr/>
          <a:lstStyle/>
          <a:p>
            <a:fld id="{B2DC25EE-239B-4C5F-AAD1-255A7D5F1EE2}" type="slidenum">
              <a:rPr lang="en-US" smtClean="0"/>
              <a:t>‹nr.›</a:t>
            </a:fld>
            <a:endParaRPr lang="en-US"/>
          </a:p>
        </p:txBody>
      </p:sp>
    </p:spTree>
    <p:extLst>
      <p:ext uri="{BB962C8B-B14F-4D97-AF65-F5344CB8AC3E}">
        <p14:creationId xmlns:p14="http://schemas.microsoft.com/office/powerpoint/2010/main" val="24866472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4/3/2020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B7E4EF-A1BD-40F4-AB7B-04F084DD991D}" type="slidenum">
              <a:rPr lang="en-US" smtClean="0"/>
              <a:t>‹nr.›</a:t>
            </a:fld>
            <a:endParaRPr lang="en-US"/>
          </a:p>
        </p:txBody>
      </p:sp>
    </p:spTree>
    <p:extLst>
      <p:ext uri="{BB962C8B-B14F-4D97-AF65-F5344CB8AC3E}">
        <p14:creationId xmlns:p14="http://schemas.microsoft.com/office/powerpoint/2010/main" val="270120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4/3/2020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‹nr.›</a:t>
            </a:fld>
            <a:endParaRPr lang="en-US"/>
          </a:p>
        </p:txBody>
      </p:sp>
    </p:spTree>
    <p:extLst>
      <p:ext uri="{BB962C8B-B14F-4D97-AF65-F5344CB8AC3E}">
        <p14:creationId xmlns:p14="http://schemas.microsoft.com/office/powerpoint/2010/main" val="1091022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D6FBB9D-1CAA-4D05-AB33-BABDFE17B843}"/>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04727B71-B4B6-4823-80A1-68C40B475118}"/>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A6DB05-9FB5-4B07-8675-74C23D4FD89D}"/>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1115568" y="2478024"/>
            <a:ext cx="10168128"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D7DED67-27EC-4D43-A21C-093C1DB0481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4/3/2020</a:t>
            </a:fld>
            <a:endParaRPr lang="en-US"/>
          </a:p>
        </p:txBody>
      </p:sp>
      <p:sp>
        <p:nvSpPr>
          <p:cNvPr id="5" name="Footer Placeholder 4">
            <a:extLst>
              <a:ext uri="{FF2B5EF4-FFF2-40B4-BE49-F238E27FC236}">
                <a16:creationId xmlns:a16="http://schemas.microsoft.com/office/drawing/2014/main" id="{36747CE3-4890-4BC1-94DB-5D49D02C99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‹nr.›</a:t>
            </a:fld>
            <a:endParaRPr lang="en-US"/>
          </a:p>
        </p:txBody>
      </p:sp>
    </p:spTree>
    <p:extLst>
      <p:ext uri="{BB962C8B-B14F-4D97-AF65-F5344CB8AC3E}">
        <p14:creationId xmlns:p14="http://schemas.microsoft.com/office/powerpoint/2010/main" val="28208709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5AEDC5C-2E87-49C6-AB07-A95E5F39ED8E}"/>
              </a:ext>
            </a:extLst>
          </p:cNvPr>
          <p:cNvSpPr/>
          <p:nvPr/>
        </p:nvSpPr>
        <p:spPr>
          <a:xfrm>
            <a:off x="558210" y="4981421"/>
            <a:ext cx="11134956" cy="822960"/>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57D88DE-E462-4C8A-BF99-609390DFB781}"/>
              </a:ext>
            </a:extLst>
          </p:cNvPr>
          <p:cNvSpPr/>
          <p:nvPr/>
        </p:nvSpPr>
        <p:spPr>
          <a:xfrm>
            <a:off x="498834" y="5118581"/>
            <a:ext cx="146304"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8E44900-E8BF-4B12-8BCB-41076E2B68C7}"/>
              </a:ext>
            </a:extLst>
          </p:cNvPr>
          <p:cNvSpPr>
            <a:spLocks noGrp="1"/>
          </p:cNvSpPr>
          <p:nvPr>
            <p:ph type="title"/>
          </p:nvPr>
        </p:nvSpPr>
        <p:spPr>
          <a:xfrm>
            <a:off x="557784" y="640080"/>
            <a:ext cx="10890504" cy="4114800"/>
          </a:xfrm>
        </p:spPr>
        <p:txBody>
          <a:bodyPr anchor="b">
            <a:normAutofit/>
          </a:bodyPr>
          <a:lstStyle>
            <a:lvl1pPr>
              <a:defRPr sz="6600"/>
            </a:lvl1pPr>
          </a:lstStyle>
          <a:p>
            <a:r>
              <a:rPr lang="en-US" dirty="0"/>
              <a:t>Click to edit Master title style</a:t>
            </a:r>
          </a:p>
        </p:txBody>
      </p:sp>
      <p:sp>
        <p:nvSpPr>
          <p:cNvPr id="3" name="Text Placeholder 2">
            <a:extLst>
              <a:ext uri="{FF2B5EF4-FFF2-40B4-BE49-F238E27FC236}">
                <a16:creationId xmlns:a16="http://schemas.microsoft.com/office/drawing/2014/main" id="{917741F9-B00F-4463-A257-6B66DABD9B4E}"/>
              </a:ext>
            </a:extLst>
          </p:cNvPr>
          <p:cNvSpPr>
            <a:spLocks noGrp="1"/>
          </p:cNvSpPr>
          <p:nvPr>
            <p:ph type="body" idx="1"/>
          </p:nvPr>
        </p:nvSpPr>
        <p:spPr>
          <a:xfrm>
            <a:off x="841248" y="5102352"/>
            <a:ext cx="10607040" cy="585216"/>
          </a:xfrm>
        </p:spPr>
        <p:txBody>
          <a:bodyPr anchor="ct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D48BFA7D-4401-4285-802B-1579165F0D6D}"/>
              </a:ext>
            </a:extLst>
          </p:cNvPr>
          <p:cNvSpPr>
            <a:spLocks noGrp="1"/>
          </p:cNvSpPr>
          <p:nvPr>
            <p:ph type="dt" sz="half" idx="10"/>
          </p:nvPr>
        </p:nvSpPr>
        <p:spPr/>
        <p:txBody>
          <a:bodyPr/>
          <a:lstStyle/>
          <a:p>
            <a:fld id="{02AC24A9-CCB6-4F8D-B8DB-C2F3692CFA5A}" type="datetimeFigureOut">
              <a:rPr lang="en-US" smtClean="0"/>
              <a:t>4/3/2020</a:t>
            </a:fld>
            <a:endParaRPr lang="en-US"/>
          </a:p>
        </p:txBody>
      </p:sp>
      <p:sp>
        <p:nvSpPr>
          <p:cNvPr id="5" name="Footer Placeholder 4">
            <a:extLst>
              <a:ext uri="{FF2B5EF4-FFF2-40B4-BE49-F238E27FC236}">
                <a16:creationId xmlns:a16="http://schemas.microsoft.com/office/drawing/2014/main" id="{49A909C5-AA19-4195-8376-9002D5DF46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AC3F32-46E0-47C8-8565-5969A475FDB0}"/>
              </a:ext>
            </a:extLst>
          </p:cNvPr>
          <p:cNvSpPr>
            <a:spLocks noGrp="1"/>
          </p:cNvSpPr>
          <p:nvPr>
            <p:ph type="sldNum" sz="quarter" idx="12"/>
          </p:nvPr>
        </p:nvSpPr>
        <p:spPr/>
        <p:txBody>
          <a:bodyPr/>
          <a:lstStyle/>
          <a:p>
            <a:fld id="{B2DC25EE-239B-4C5F-AAD1-255A7D5F1EE2}" type="slidenum">
              <a:rPr lang="en-US" smtClean="0"/>
              <a:t>‹nr.›</a:t>
            </a:fld>
            <a:endParaRPr lang="en-US"/>
          </a:p>
        </p:txBody>
      </p:sp>
    </p:spTree>
    <p:extLst>
      <p:ext uri="{BB962C8B-B14F-4D97-AF65-F5344CB8AC3E}">
        <p14:creationId xmlns:p14="http://schemas.microsoft.com/office/powerpoint/2010/main" val="40477217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76262E-36A0-40C6-ADE6-90CD9FB9B9EA}"/>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Rectangle 10">
            <a:extLst>
              <a:ext uri="{FF2B5EF4-FFF2-40B4-BE49-F238E27FC236}">
                <a16:creationId xmlns:a16="http://schemas.microsoft.com/office/drawing/2014/main" id="{42677A9B-4D1D-4D80-912C-24570140A650}"/>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03DC8C98-510F-48C9-82B2-9E4F760A68DF}"/>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7A078AE-0BC3-48F9-87EC-2DB0CCE7E2AE}"/>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92A20DF-0829-4336-B59F-FF9D7AA9D8B6}"/>
              </a:ext>
            </a:extLst>
          </p:cNvPr>
          <p:cNvSpPr>
            <a:spLocks noGrp="1"/>
          </p:cNvSpPr>
          <p:nvPr>
            <p:ph sz="half" idx="1"/>
          </p:nvPr>
        </p:nvSpPr>
        <p:spPr>
          <a:xfrm>
            <a:off x="1115568"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935D01C-CF67-4DF6-B96C-FFC9D5BF847B}"/>
              </a:ext>
            </a:extLst>
          </p:cNvPr>
          <p:cNvSpPr>
            <a:spLocks noGrp="1"/>
          </p:cNvSpPr>
          <p:nvPr>
            <p:ph sz="half" idx="2"/>
          </p:nvPr>
        </p:nvSpPr>
        <p:spPr>
          <a:xfrm>
            <a:off x="6345936"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29BBD797-6031-4F82-8726-EAB757027FF5}"/>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4/3/2020</a:t>
            </a:fld>
            <a:endParaRPr lang="en-US"/>
          </a:p>
        </p:txBody>
      </p:sp>
      <p:sp>
        <p:nvSpPr>
          <p:cNvPr id="6" name="Footer Placeholder 5">
            <a:extLst>
              <a:ext uri="{FF2B5EF4-FFF2-40B4-BE49-F238E27FC236}">
                <a16:creationId xmlns:a16="http://schemas.microsoft.com/office/drawing/2014/main" id="{76B3F71C-B897-4909-A75E-8716AD49C1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78BC14-5BB1-405F-A6F3-C07230F085C8}"/>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‹nr.›</a:t>
            </a:fld>
            <a:endParaRPr lang="en-US"/>
          </a:p>
        </p:txBody>
      </p:sp>
    </p:spTree>
    <p:extLst>
      <p:ext uri="{BB962C8B-B14F-4D97-AF65-F5344CB8AC3E}">
        <p14:creationId xmlns:p14="http://schemas.microsoft.com/office/powerpoint/2010/main" val="11662047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B671BDE-E45C-41A1-9B98-4A607D703855}"/>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299500CE-917A-4D03-A7DF-71D8EBBC1537}"/>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C3D0D377-28B0-417D-886B-9483AF064975}"/>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F8F91F8-0767-40B5-A3AA-72931FC192EA}"/>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Text Placeholder 2">
            <a:extLst>
              <a:ext uri="{FF2B5EF4-FFF2-40B4-BE49-F238E27FC236}">
                <a16:creationId xmlns:a16="http://schemas.microsoft.com/office/drawing/2014/main" id="{AAAE0554-8BEE-4BF6-9519-51B8475D35E1}"/>
              </a:ext>
            </a:extLst>
          </p:cNvPr>
          <p:cNvSpPr>
            <a:spLocks noGrp="1"/>
          </p:cNvSpPr>
          <p:nvPr>
            <p:ph type="body" idx="1"/>
          </p:nvPr>
        </p:nvSpPr>
        <p:spPr>
          <a:xfrm>
            <a:off x="1115568"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FD4A358D-C930-48E0-B372-06A826B74C47}"/>
              </a:ext>
            </a:extLst>
          </p:cNvPr>
          <p:cNvSpPr>
            <a:spLocks noGrp="1"/>
          </p:cNvSpPr>
          <p:nvPr>
            <p:ph sz="half" idx="2"/>
          </p:nvPr>
        </p:nvSpPr>
        <p:spPr>
          <a:xfrm>
            <a:off x="1115568" y="3203688"/>
            <a:ext cx="4937760" cy="2968512"/>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3B6615E-4966-4150-83B6-C47591B36383}"/>
              </a:ext>
            </a:extLst>
          </p:cNvPr>
          <p:cNvSpPr>
            <a:spLocks noGrp="1"/>
          </p:cNvSpPr>
          <p:nvPr>
            <p:ph type="body" sz="quarter" idx="3"/>
          </p:nvPr>
        </p:nvSpPr>
        <p:spPr>
          <a:xfrm>
            <a:off x="6345936"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D409F6B-C17B-4B4F-9F35-5068BDC4E2FD}"/>
              </a:ext>
            </a:extLst>
          </p:cNvPr>
          <p:cNvSpPr>
            <a:spLocks noGrp="1"/>
          </p:cNvSpPr>
          <p:nvPr>
            <p:ph sz="quarter" idx="4"/>
          </p:nvPr>
        </p:nvSpPr>
        <p:spPr>
          <a:xfrm>
            <a:off x="6345936" y="3203687"/>
            <a:ext cx="4937760" cy="2968511"/>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C8BC356D-052B-4A9B-8B2F-6665FD325AB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4/3/2020</a:t>
            </a:fld>
            <a:endParaRPr lang="en-US"/>
          </a:p>
        </p:txBody>
      </p:sp>
      <p:sp>
        <p:nvSpPr>
          <p:cNvPr id="8" name="Footer Placeholder 7">
            <a:extLst>
              <a:ext uri="{FF2B5EF4-FFF2-40B4-BE49-F238E27FC236}">
                <a16:creationId xmlns:a16="http://schemas.microsoft.com/office/drawing/2014/main" id="{69C5E5FA-26A9-467C-93E3-8476142D1D4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279E50C-1E40-4B48-871B-E392428D20A3}"/>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‹nr.›</a:t>
            </a:fld>
            <a:endParaRPr lang="en-US"/>
          </a:p>
        </p:txBody>
      </p:sp>
    </p:spTree>
    <p:extLst>
      <p:ext uri="{BB962C8B-B14F-4D97-AF65-F5344CB8AC3E}">
        <p14:creationId xmlns:p14="http://schemas.microsoft.com/office/powerpoint/2010/main" val="24107375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C0689C4-0DB3-408B-A956-40326B4AE4C4}"/>
              </a:ext>
            </a:extLst>
          </p:cNvPr>
          <p:cNvSpPr/>
          <p:nvPr/>
        </p:nvSpPr>
        <p:spPr>
          <a:xfrm>
            <a:off x="665853" y="1533525"/>
            <a:ext cx="10917063" cy="3790950"/>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6E1D10E-1C30-41BF-8C3B-C460C9B5597B}"/>
              </a:ext>
            </a:extLst>
          </p:cNvPr>
          <p:cNvSpPr/>
          <p:nvPr/>
        </p:nvSpPr>
        <p:spPr>
          <a:xfrm>
            <a:off x="609084" y="2971798"/>
            <a:ext cx="128016"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79454F2-0EE5-4888-AF4C-82F825E6226E}"/>
              </a:ext>
            </a:extLst>
          </p:cNvPr>
          <p:cNvSpPr>
            <a:spLocks noGrp="1"/>
          </p:cNvSpPr>
          <p:nvPr>
            <p:ph type="title"/>
          </p:nvPr>
        </p:nvSpPr>
        <p:spPr>
          <a:xfrm>
            <a:off x="1078992" y="1938528"/>
            <a:ext cx="10177272" cy="2990088"/>
          </a:xfrm>
        </p:spPr>
        <p:txBody>
          <a:bodyPr>
            <a:normAutofit/>
          </a:bodyPr>
          <a:lstStyle>
            <a:lvl1pPr>
              <a:defRPr sz="5400"/>
            </a:lvl1pPr>
          </a:lstStyle>
          <a:p>
            <a:r>
              <a:rPr lang="en-US" dirty="0"/>
              <a:t>Click to edit Master title style</a:t>
            </a:r>
          </a:p>
        </p:txBody>
      </p:sp>
      <p:sp>
        <p:nvSpPr>
          <p:cNvPr id="3" name="Date Placeholder 2">
            <a:extLst>
              <a:ext uri="{FF2B5EF4-FFF2-40B4-BE49-F238E27FC236}">
                <a16:creationId xmlns:a16="http://schemas.microsoft.com/office/drawing/2014/main" id="{67C91241-A315-4643-91E5-CF2C25CC903A}"/>
              </a:ext>
            </a:extLst>
          </p:cNvPr>
          <p:cNvSpPr>
            <a:spLocks noGrp="1"/>
          </p:cNvSpPr>
          <p:nvPr>
            <p:ph type="dt" sz="half" idx="10"/>
          </p:nvPr>
        </p:nvSpPr>
        <p:spPr/>
        <p:txBody>
          <a:bodyPr/>
          <a:lstStyle/>
          <a:p>
            <a:fld id="{02AC24A9-CCB6-4F8D-B8DB-C2F3692CFA5A}" type="datetimeFigureOut">
              <a:rPr lang="en-US" smtClean="0"/>
              <a:t>4/3/2020</a:t>
            </a:fld>
            <a:endParaRPr lang="en-US"/>
          </a:p>
        </p:txBody>
      </p:sp>
      <p:sp>
        <p:nvSpPr>
          <p:cNvPr id="4" name="Footer Placeholder 3">
            <a:extLst>
              <a:ext uri="{FF2B5EF4-FFF2-40B4-BE49-F238E27FC236}">
                <a16:creationId xmlns:a16="http://schemas.microsoft.com/office/drawing/2014/main" id="{22706D86-5479-487D-94C8-76093D84F3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739411-CED6-43D4-868D-A65C4161A72B}"/>
              </a:ext>
            </a:extLst>
          </p:cNvPr>
          <p:cNvSpPr>
            <a:spLocks noGrp="1"/>
          </p:cNvSpPr>
          <p:nvPr>
            <p:ph type="sldNum" sz="quarter" idx="12"/>
          </p:nvPr>
        </p:nvSpPr>
        <p:spPr/>
        <p:txBody>
          <a:bodyPr/>
          <a:lstStyle/>
          <a:p>
            <a:fld id="{B2DC25EE-239B-4C5F-AAD1-255A7D5F1EE2}" type="slidenum">
              <a:rPr lang="en-US" smtClean="0"/>
              <a:t>‹nr.›</a:t>
            </a:fld>
            <a:endParaRPr lang="en-US"/>
          </a:p>
        </p:txBody>
      </p:sp>
    </p:spTree>
    <p:extLst>
      <p:ext uri="{BB962C8B-B14F-4D97-AF65-F5344CB8AC3E}">
        <p14:creationId xmlns:p14="http://schemas.microsoft.com/office/powerpoint/2010/main" val="37154510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C447E0-1D4D-4EF2-B81B-4B2400EE3EDB}"/>
              </a:ext>
            </a:extLst>
          </p:cNvPr>
          <p:cNvSpPr>
            <a:spLocks noGrp="1"/>
          </p:cNvSpPr>
          <p:nvPr>
            <p:ph type="dt" sz="half" idx="10"/>
          </p:nvPr>
        </p:nvSpPr>
        <p:spPr/>
        <p:txBody>
          <a:bodyPr/>
          <a:lstStyle/>
          <a:p>
            <a:fld id="{02AC24A9-CCB6-4F8D-B8DB-C2F3692CFA5A}" type="datetimeFigureOut">
              <a:rPr lang="en-US" smtClean="0"/>
              <a:t>4/3/2020</a:t>
            </a:fld>
            <a:endParaRPr lang="en-US"/>
          </a:p>
        </p:txBody>
      </p:sp>
      <p:sp>
        <p:nvSpPr>
          <p:cNvPr id="3" name="Footer Placeholder 2">
            <a:extLst>
              <a:ext uri="{FF2B5EF4-FFF2-40B4-BE49-F238E27FC236}">
                <a16:creationId xmlns:a16="http://schemas.microsoft.com/office/drawing/2014/main" id="{C9984CA0-2A78-4600-9F3D-19B09E790F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440955-B18E-49D3-AE7B-B331200E34C5}"/>
              </a:ext>
            </a:extLst>
          </p:cNvPr>
          <p:cNvSpPr>
            <a:spLocks noGrp="1"/>
          </p:cNvSpPr>
          <p:nvPr>
            <p:ph type="sldNum" sz="quarter" idx="12"/>
          </p:nvPr>
        </p:nvSpPr>
        <p:spPr/>
        <p:txBody>
          <a:bodyPr/>
          <a:lstStyle/>
          <a:p>
            <a:fld id="{B2DC25EE-239B-4C5F-AAD1-255A7D5F1EE2}" type="slidenum">
              <a:rPr lang="en-US" smtClean="0"/>
              <a:t>‹nr.›</a:t>
            </a:fld>
            <a:endParaRPr lang="en-US"/>
          </a:p>
        </p:txBody>
      </p:sp>
    </p:spTree>
    <p:extLst>
      <p:ext uri="{BB962C8B-B14F-4D97-AF65-F5344CB8AC3E}">
        <p14:creationId xmlns:p14="http://schemas.microsoft.com/office/powerpoint/2010/main" val="35277851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FA417FE-CD1A-486F-A4AC-E4000A2FB18E}"/>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1318F0F5-812B-472C-9408-B80F2553F5E0}"/>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7F7751B-CD8F-4F5B-A903-1DCE5D1E8306}"/>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Content Placeholder 2">
            <a:extLst>
              <a:ext uri="{FF2B5EF4-FFF2-40B4-BE49-F238E27FC236}">
                <a16:creationId xmlns:a16="http://schemas.microsoft.com/office/drawing/2014/main" id="{EFA55C8A-A0BB-441D-976F-EB56D4382DB6}"/>
              </a:ext>
            </a:extLst>
          </p:cNvPr>
          <p:cNvSpPr>
            <a:spLocks noGrp="1"/>
          </p:cNvSpPr>
          <p:nvPr>
            <p:ph idx="1"/>
          </p:nvPr>
        </p:nvSpPr>
        <p:spPr>
          <a:xfrm>
            <a:off x="4965192" y="1709928"/>
            <a:ext cx="6729984" cy="4096512"/>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37DE6A51-A2E5-4BFA-B571-9FDFE1BBFB44}"/>
              </a:ext>
            </a:extLst>
          </p:cNvPr>
          <p:cNvSpPr>
            <a:spLocks noGrp="1"/>
          </p:cNvSpPr>
          <p:nvPr>
            <p:ph type="body" sz="half" idx="2"/>
          </p:nvPr>
        </p:nvSpPr>
        <p:spPr>
          <a:xfrm>
            <a:off x="868680" y="3429000"/>
            <a:ext cx="3099816" cy="206654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3D92778A-DD4C-4651-9C53-8B0C44CD8805}"/>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4/3/2020</a:t>
            </a:fld>
            <a:endParaRPr lang="en-US" dirty="0"/>
          </a:p>
        </p:txBody>
      </p:sp>
      <p:sp>
        <p:nvSpPr>
          <p:cNvPr id="6" name="Footer Placeholder 5">
            <a:extLst>
              <a:ext uri="{FF2B5EF4-FFF2-40B4-BE49-F238E27FC236}">
                <a16:creationId xmlns:a16="http://schemas.microsoft.com/office/drawing/2014/main" id="{9D6C7F66-2DFA-4146-BE1A-CE2890FE45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85D185-B1B6-4D62-81BE-BE82C80ACA6C}"/>
              </a:ext>
            </a:extLst>
          </p:cNvPr>
          <p:cNvSpPr>
            <a:spLocks noGrp="1"/>
          </p:cNvSpPr>
          <p:nvPr>
            <p:ph type="sldNum" sz="quarter" idx="12"/>
          </p:nvPr>
        </p:nvSpPr>
        <p:spPr/>
        <p:txBody>
          <a:bodyPr/>
          <a:lstStyle/>
          <a:p>
            <a:fld id="{B2DC25EE-239B-4C5F-AAD1-255A7D5F1EE2}" type="slidenum">
              <a:rPr lang="en-US" smtClean="0"/>
              <a:t>‹nr.›</a:t>
            </a:fld>
            <a:endParaRPr lang="en-US"/>
          </a:p>
        </p:txBody>
      </p:sp>
    </p:spTree>
    <p:extLst>
      <p:ext uri="{BB962C8B-B14F-4D97-AF65-F5344CB8AC3E}">
        <p14:creationId xmlns:p14="http://schemas.microsoft.com/office/powerpoint/2010/main" val="39868433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8B77B5-211C-456E-B79F-306CC3619347}"/>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63C338-194D-4F23-ABEC-60A7EA96F302}"/>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C04DCC-0E3E-4F05-9FAC-9FA6CA4B2BAE}"/>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Picture Placeholder 2">
            <a:extLst>
              <a:ext uri="{FF2B5EF4-FFF2-40B4-BE49-F238E27FC236}">
                <a16:creationId xmlns:a16="http://schemas.microsoft.com/office/drawing/2014/main" id="{EBA29649-B19F-499E-8E9A-3577EAC8F031}"/>
              </a:ext>
            </a:extLst>
          </p:cNvPr>
          <p:cNvSpPr>
            <a:spLocks noGrp="1"/>
          </p:cNvSpPr>
          <p:nvPr>
            <p:ph type="pic" idx="1"/>
          </p:nvPr>
        </p:nvSpPr>
        <p:spPr>
          <a:xfrm>
            <a:off x="4965192" y="1161288"/>
            <a:ext cx="6729984" cy="4645152"/>
          </a:xfrm>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1BC9EF2E-A8CD-41A1-B11A-0D8842797A98}"/>
              </a:ext>
            </a:extLst>
          </p:cNvPr>
          <p:cNvSpPr>
            <a:spLocks noGrp="1"/>
          </p:cNvSpPr>
          <p:nvPr>
            <p:ph type="body" sz="half" idx="2"/>
          </p:nvPr>
        </p:nvSpPr>
        <p:spPr>
          <a:xfrm>
            <a:off x="868680" y="3438144"/>
            <a:ext cx="3099816" cy="205740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B44257B5-0DE0-401F-9171-E8687A97DBA7}"/>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4/3/2020</a:t>
            </a:fld>
            <a:endParaRPr lang="en-US"/>
          </a:p>
        </p:txBody>
      </p:sp>
      <p:sp>
        <p:nvSpPr>
          <p:cNvPr id="6" name="Footer Placeholder 5">
            <a:extLst>
              <a:ext uri="{FF2B5EF4-FFF2-40B4-BE49-F238E27FC236}">
                <a16:creationId xmlns:a16="http://schemas.microsoft.com/office/drawing/2014/main" id="{788CD9AD-D667-4FD4-AA34-428AA0BCD0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770FB6-F273-4BA6-8B97-9835AC537871}"/>
              </a:ext>
            </a:extLst>
          </p:cNvPr>
          <p:cNvSpPr>
            <a:spLocks noGrp="1"/>
          </p:cNvSpPr>
          <p:nvPr>
            <p:ph type="sldNum" sz="quarter" idx="12"/>
          </p:nvPr>
        </p:nvSpPr>
        <p:spPr/>
        <p:txBody>
          <a:bodyPr/>
          <a:lstStyle/>
          <a:p>
            <a:fld id="{B2DC25EE-239B-4C5F-AAD1-255A7D5F1EE2}" type="slidenum">
              <a:rPr lang="en-US" smtClean="0"/>
              <a:t>‹nr.›</a:t>
            </a:fld>
            <a:endParaRPr lang="en-US"/>
          </a:p>
        </p:txBody>
      </p:sp>
    </p:spTree>
    <p:extLst>
      <p:ext uri="{BB962C8B-B14F-4D97-AF65-F5344CB8AC3E}">
        <p14:creationId xmlns:p14="http://schemas.microsoft.com/office/powerpoint/2010/main" val="24357771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325BDE-35A4-4AAD-960B-C1415864AD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459C78-0CC4-4552-93DD-49B4194D00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6744A3C-9C54-46A6-B3EF-5B36362423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t>4/3/2020</a:t>
            </a:fld>
            <a:endParaRPr lang="en-US"/>
          </a:p>
        </p:txBody>
      </p:sp>
      <p:sp>
        <p:nvSpPr>
          <p:cNvPr id="5" name="Footer Placeholder 4">
            <a:extLst>
              <a:ext uri="{FF2B5EF4-FFF2-40B4-BE49-F238E27FC236}">
                <a16:creationId xmlns:a16="http://schemas.microsoft.com/office/drawing/2014/main" id="{07D5A696-7B4B-4181-A961-7D66556D50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038CB5-8F4A-401D-A3A9-B27DC15B7A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‹nr.›</a:t>
            </a:fld>
            <a:endParaRPr lang="en-US"/>
          </a:p>
        </p:txBody>
      </p:sp>
    </p:spTree>
    <p:extLst>
      <p:ext uri="{BB962C8B-B14F-4D97-AF65-F5344CB8AC3E}">
        <p14:creationId xmlns:p14="http://schemas.microsoft.com/office/powerpoint/2010/main" val="795848625"/>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2" r:id="rId6"/>
    <p:sldLayoutId id="2147483721" r:id="rId7"/>
    <p:sldLayoutId id="2147483709" r:id="rId8"/>
    <p:sldLayoutId id="2147483710" r:id="rId9"/>
    <p:sldLayoutId id="2147483711" r:id="rId10"/>
    <p:sldLayoutId id="214748371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F6FA2B21-3FCD-4721-B95C-427943F61125}" type="datetime1">
              <a:rPr lang="en-US" smtClean="0"/>
              <a:t>4/3/2020</a:t>
            </a:fld>
            <a:endParaRPr lang="en-US"/>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34B7E4EF-A1BD-40F4-AB7B-04F084DD991D}" type="slidenum">
              <a:rPr lang="en-US" smtClean="0"/>
              <a:t>‹nr.›</a:t>
            </a:fld>
            <a:endParaRPr lang="en-US"/>
          </a:p>
        </p:txBody>
      </p:sp>
    </p:spTree>
    <p:extLst>
      <p:ext uri="{BB962C8B-B14F-4D97-AF65-F5344CB8AC3E}">
        <p14:creationId xmlns:p14="http://schemas.microsoft.com/office/powerpoint/2010/main" val="3665789770"/>
      </p:ext>
    </p:extLst>
  </p:cSld>
  <p:clrMap bg1="lt1" tx1="dk1" bg2="lt2" tx2="dk2" accent1="accent1" accent2="accent2" accent3="accent3" accent4="accent4" accent5="accent5" accent6="accent6" hlink="hlink" folHlink="folHlink"/>
  <p:sldLayoutIdLst>
    <p:sldLayoutId id="2147483722" r:id="rId1"/>
    <p:sldLayoutId id="2147483729" r:id="rId2"/>
  </p:sldLayoutIdLst>
  <p:hf sldNum="0" hdr="0" ftr="0" dt="0"/>
  <p:txStyles>
    <p:titleStyle>
      <a:lvl1pPr algn="l" defTabSz="914400" rtl="0" eaLnBrk="1" latinLnBrk="0" hangingPunct="1">
        <a:lnSpc>
          <a:spcPct val="90000"/>
        </a:lnSpc>
        <a:spcBef>
          <a:spcPct val="0"/>
        </a:spcBef>
        <a:buNone/>
        <a:defRPr lang="en-US" sz="4000" b="1" i="0" kern="1200" cap="none" spc="-7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digitaal.scp.nl/armoedeinkaart2018/waar-ligt-de-armoedegrens/" TargetMode="External"/><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hyperlink" Target="https://www.nibud.nl/"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hyperlink" Target="http://www.scp.nl/english/Publications/Publications_by_year/Publications_2010/The_minimum_agreed_upon" TargetMode="External"/><Relationship Id="rId4" Type="http://schemas.openxmlformats.org/officeDocument/2006/relationships/hyperlink" Target="https://www.scp.nl/Publicaties/Alle_publicaties/Publicaties_2018/De_SCP_methode_voor_het_meten_van_armoede"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1">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BC7A27FF-1DC5-43B7-B6AD-879E54626F82}"/>
              </a:ext>
            </a:extLst>
          </p:cNvPr>
          <p:cNvPicPr>
            <a:picLocks noChangeAspect="1"/>
          </p:cNvPicPr>
          <p:nvPr/>
        </p:nvPicPr>
        <p:blipFill rotWithShape="1">
          <a:blip r:embed="rId2"/>
          <a:srcRect l="858" t="16958" r="601" b="1"/>
          <a:stretch/>
        </p:blipFill>
        <p:spPr>
          <a:xfrm>
            <a:off x="20" y="10"/>
            <a:ext cx="12191981" cy="6857990"/>
          </a:xfrm>
          <a:prstGeom prst="rect">
            <a:avLst/>
          </a:prstGeom>
        </p:spPr>
      </p:pic>
      <p:sp>
        <p:nvSpPr>
          <p:cNvPr id="31" name="Rectangle 23">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799868" y="-1534136"/>
            <a:ext cx="4592270" cy="12192001"/>
          </a:xfrm>
          <a:prstGeom prst="rect">
            <a:avLst/>
          </a:prstGeom>
          <a:gradFill>
            <a:gsLst>
              <a:gs pos="35000">
                <a:schemeClr val="bg1">
                  <a:alpha val="46000"/>
                </a:schemeClr>
              </a:gs>
              <a:gs pos="21000">
                <a:schemeClr val="bg1">
                  <a:alpha val="30000"/>
                </a:schemeClr>
              </a:gs>
              <a:gs pos="0">
                <a:schemeClr val="bg1">
                  <a:alpha val="0"/>
                </a:schemeClr>
              </a:gs>
              <a:gs pos="100000">
                <a:schemeClr val="bg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C19627BD-7A1B-493E-9B67-9C1DA9597025}"/>
              </a:ext>
            </a:extLst>
          </p:cNvPr>
          <p:cNvSpPr>
            <a:spLocks noGrp="1"/>
          </p:cNvSpPr>
          <p:nvPr>
            <p:ph type="ctrTitle"/>
          </p:nvPr>
        </p:nvSpPr>
        <p:spPr>
          <a:xfrm>
            <a:off x="404553" y="3091928"/>
            <a:ext cx="9078562" cy="2387600"/>
          </a:xfrm>
        </p:spPr>
        <p:txBody>
          <a:bodyPr>
            <a:normAutofit/>
          </a:bodyPr>
          <a:lstStyle/>
          <a:p>
            <a:r>
              <a:rPr lang="nl-NL" sz="6600"/>
              <a:t>Les 8 Stad en Wijk </a:t>
            </a:r>
            <a:endParaRPr lang="nl-NL" sz="6600" dirty="0"/>
          </a:p>
        </p:txBody>
      </p:sp>
      <p:sp>
        <p:nvSpPr>
          <p:cNvPr id="32" name="Rectangle: Rounded Corners 25">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9785897" cy="685800"/>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ndertitel 2">
            <a:extLst>
              <a:ext uri="{FF2B5EF4-FFF2-40B4-BE49-F238E27FC236}">
                <a16:creationId xmlns:a16="http://schemas.microsoft.com/office/drawing/2014/main" id="{AA79277C-8F10-4EBF-BF6D-72C42BB04A98}"/>
              </a:ext>
            </a:extLst>
          </p:cNvPr>
          <p:cNvSpPr>
            <a:spLocks noGrp="1"/>
          </p:cNvSpPr>
          <p:nvPr>
            <p:ph type="subTitle" idx="1"/>
          </p:nvPr>
        </p:nvSpPr>
        <p:spPr>
          <a:xfrm>
            <a:off x="404553" y="5624945"/>
            <a:ext cx="9078562" cy="592975"/>
          </a:xfrm>
        </p:spPr>
        <p:txBody>
          <a:bodyPr anchor="ctr">
            <a:normAutofit/>
          </a:bodyPr>
          <a:lstStyle/>
          <a:p>
            <a:r>
              <a:rPr lang="nl-NL"/>
              <a:t>Lj3 p3 De Stad van de Toekomst, 3 april 2020</a:t>
            </a:r>
            <a:endParaRPr lang="nl-NL" dirty="0"/>
          </a:p>
        </p:txBody>
      </p:sp>
    </p:spTree>
    <p:extLst>
      <p:ext uri="{BB962C8B-B14F-4D97-AF65-F5344CB8AC3E}">
        <p14:creationId xmlns:p14="http://schemas.microsoft.com/office/powerpoint/2010/main" val="3715210692"/>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7D69B6A1-4FA2-4140-9B2A-75D16AC383A8}"/>
              </a:ext>
            </a:extLst>
          </p:cNvPr>
          <p:cNvSpPr/>
          <p:nvPr/>
        </p:nvSpPr>
        <p:spPr>
          <a:xfrm>
            <a:off x="1095910" y="838070"/>
            <a:ext cx="9856342" cy="4955203"/>
          </a:xfrm>
          <a:prstGeom prst="rect">
            <a:avLst/>
          </a:prstGeom>
        </p:spPr>
        <p:txBody>
          <a:bodyPr wrap="square">
            <a:spAutoFit/>
          </a:bodyPr>
          <a:lstStyle/>
          <a:p>
            <a:r>
              <a:rPr lang="nl-NL" sz="3200" b="1" dirty="0">
                <a:solidFill>
                  <a:schemeClr val="accent2"/>
                </a:solidFill>
              </a:rPr>
              <a:t>Het omgevingsplan heeft een brede reikwijdte</a:t>
            </a:r>
            <a:r>
              <a:rPr lang="nl-NL" sz="3200" dirty="0">
                <a:solidFill>
                  <a:schemeClr val="accent2"/>
                </a:solidFill>
              </a:rPr>
              <a:t>. </a:t>
            </a:r>
          </a:p>
          <a:p>
            <a:endParaRPr lang="nl-NL" sz="3200" dirty="0">
              <a:solidFill>
                <a:schemeClr val="accent2"/>
              </a:solidFill>
            </a:endParaRPr>
          </a:p>
          <a:p>
            <a:r>
              <a:rPr lang="nl-NL" dirty="0"/>
              <a:t>Dat is het meest opvallende verschil met het bestemmingsplan. Het omgevingsplan kent niet de begrenzing van ‘een goede ruimtelijke ordening’. Het kan namelijk regels bevatten die over heel de fysieke leefomgeving gaan.</a:t>
            </a:r>
          </a:p>
          <a:p>
            <a:endParaRPr lang="nl-NL" dirty="0"/>
          </a:p>
          <a:p>
            <a:r>
              <a:rPr lang="nl-NL" dirty="0"/>
              <a:t>Het omgevingsplan beperkt zich dus niet tot planologische aspecten. Het voorziet in een </a:t>
            </a:r>
            <a:r>
              <a:rPr lang="nl-NL" dirty="0">
                <a:solidFill>
                  <a:schemeClr val="accent2"/>
                </a:solidFill>
              </a:rPr>
              <a:t>evenwichtige toedeling van functies aan locaties</a:t>
            </a:r>
            <a:r>
              <a:rPr lang="nl-NL" dirty="0"/>
              <a:t>. </a:t>
            </a:r>
          </a:p>
          <a:p>
            <a:endParaRPr lang="nl-NL" dirty="0"/>
          </a:p>
          <a:p>
            <a:r>
              <a:rPr lang="nl-NL" dirty="0"/>
              <a:t>Dat betekent dat de regels vanuit verschillende terreinen, zoals water, natuur, erfgoed, infrastructuur en geluid, onderling op elkaar zijn afgestemd en bijeengebracht.</a:t>
            </a:r>
          </a:p>
          <a:p>
            <a:endParaRPr lang="nl-NL" dirty="0"/>
          </a:p>
          <a:p>
            <a:r>
              <a:rPr lang="nl-NL" dirty="0"/>
              <a:t>Daarnaast kan het ook </a:t>
            </a:r>
            <a:r>
              <a:rPr lang="nl-NL" dirty="0">
                <a:solidFill>
                  <a:schemeClr val="accent2"/>
                </a:solidFill>
              </a:rPr>
              <a:t>andere regels bevatten over activiteiten</a:t>
            </a:r>
            <a:r>
              <a:rPr lang="nl-NL" dirty="0"/>
              <a:t>. Het gaat dan om activiteiten die gevolgen hebben of kunnen hebben voor de fysieke leefomgeving. De regels in het omgevingsplan zijn altijd regels over activiteiten met mogelijke gevolgen voor de fysieke leefomgeving.</a:t>
            </a:r>
          </a:p>
        </p:txBody>
      </p:sp>
    </p:spTree>
    <p:extLst>
      <p:ext uri="{BB962C8B-B14F-4D97-AF65-F5344CB8AC3E}">
        <p14:creationId xmlns:p14="http://schemas.microsoft.com/office/powerpoint/2010/main" val="18580329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6E87A247-4AC7-4F95-A488-141AB7F995BD}"/>
              </a:ext>
            </a:extLst>
          </p:cNvPr>
          <p:cNvSpPr/>
          <p:nvPr/>
        </p:nvSpPr>
        <p:spPr>
          <a:xfrm>
            <a:off x="965771" y="1166843"/>
            <a:ext cx="9904287" cy="3693319"/>
          </a:xfrm>
          <a:prstGeom prst="rect">
            <a:avLst/>
          </a:prstGeom>
        </p:spPr>
        <p:txBody>
          <a:bodyPr wrap="square">
            <a:spAutoFit/>
          </a:bodyPr>
          <a:lstStyle/>
          <a:p>
            <a:r>
              <a:rPr lang="nl-NL" sz="3600" b="1" dirty="0">
                <a:solidFill>
                  <a:schemeClr val="accent2"/>
                </a:solidFill>
              </a:rPr>
              <a:t>Multidisciplinair samenwerken</a:t>
            </a:r>
          </a:p>
          <a:p>
            <a:endParaRPr lang="nl-NL" sz="3600" b="1" dirty="0">
              <a:solidFill>
                <a:schemeClr val="accent2"/>
              </a:solidFill>
            </a:endParaRPr>
          </a:p>
          <a:p>
            <a:r>
              <a:rPr lang="nl-NL" dirty="0"/>
              <a:t>Een integraal </a:t>
            </a:r>
            <a:r>
              <a:rPr lang="nl-NL" dirty="0">
                <a:solidFill>
                  <a:schemeClr val="accent2"/>
                </a:solidFill>
              </a:rPr>
              <a:t>(allesomvattend</a:t>
            </a:r>
            <a:r>
              <a:rPr lang="nl-NL" dirty="0"/>
              <a:t>) omgevingsplan vergt multidisciplinair samenwerken. De gemeente heeft mensen nodig vanuit allerlei afdelingen en disciplines, zoals juristen, beleidsmedewerkers, ruimtelijke ordening medewerkers, mensen die de (digitale) informatie beheren en vergunningverleners, toezichthouders en handhavers.</a:t>
            </a:r>
          </a:p>
          <a:p>
            <a:endParaRPr lang="nl-NL" dirty="0"/>
          </a:p>
          <a:p>
            <a:r>
              <a:rPr lang="nl-NL" dirty="0"/>
              <a:t>Ga bijvoorbeeld in gesprek met de mensen die zich nu bezig houden met de Algemene Plaatselijke Verordening (APV) of met mensen van het Omgevingsloket. Toezichthouders en vergunningverleners kunnen meedenken over de uitvoerbaarheid en handhaafbaarheid van regels. Het kan helpen om mensen fysiek bij elkaar te zetten.</a:t>
            </a:r>
          </a:p>
        </p:txBody>
      </p:sp>
    </p:spTree>
    <p:extLst>
      <p:ext uri="{BB962C8B-B14F-4D97-AF65-F5344CB8AC3E}">
        <p14:creationId xmlns:p14="http://schemas.microsoft.com/office/powerpoint/2010/main" val="26541740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8">
            <a:extLst>
              <a:ext uri="{FF2B5EF4-FFF2-40B4-BE49-F238E27FC236}">
                <a16:creationId xmlns:a16="http://schemas.microsoft.com/office/drawing/2014/main" id="{8D06CE56-3881-4ADA-8CEF-D18B02C24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10">
            <a:extLst>
              <a:ext uri="{FF2B5EF4-FFF2-40B4-BE49-F238E27FC236}">
                <a16:creationId xmlns:a16="http://schemas.microsoft.com/office/drawing/2014/main" id="{79F3C543-62EC-4433-9C93-A2CD8764E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8" name="Rectangle 12">
            <a:extLst>
              <a:ext uri="{FF2B5EF4-FFF2-40B4-BE49-F238E27FC236}">
                <a16:creationId xmlns:a16="http://schemas.microsoft.com/office/drawing/2014/main" id="{68AF5748-FED8-45BA-8631-26D1D10F32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14029914-4195-4F34-89CE-F7B7567DB26F}"/>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a:t>Armoede en de kerncijfers?</a:t>
            </a:r>
          </a:p>
        </p:txBody>
      </p:sp>
      <p:sp>
        <p:nvSpPr>
          <p:cNvPr id="10" name="Rectangle 1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Tijdelijke aanduiding voor inhoud 3">
            <a:extLst>
              <a:ext uri="{FF2B5EF4-FFF2-40B4-BE49-F238E27FC236}">
                <a16:creationId xmlns:a16="http://schemas.microsoft.com/office/drawing/2014/main" id="{BFF13CBF-7912-46B1-B552-7AB748C360EF}"/>
              </a:ext>
            </a:extLst>
          </p:cNvPr>
          <p:cNvPicPr>
            <a:picLocks noGrp="1" noChangeAspect="1"/>
          </p:cNvPicPr>
          <p:nvPr>
            <p:ph idx="1"/>
          </p:nvPr>
        </p:nvPicPr>
        <p:blipFill>
          <a:blip r:embed="rId2"/>
          <a:stretch>
            <a:fillRect/>
          </a:stretch>
        </p:blipFill>
        <p:spPr>
          <a:xfrm>
            <a:off x="4864608" y="785986"/>
            <a:ext cx="6846363" cy="5134774"/>
          </a:xfrm>
          <a:prstGeom prst="rect">
            <a:avLst/>
          </a:prstGeom>
        </p:spPr>
      </p:pic>
    </p:spTree>
    <p:extLst>
      <p:ext uri="{BB962C8B-B14F-4D97-AF65-F5344CB8AC3E}">
        <p14:creationId xmlns:p14="http://schemas.microsoft.com/office/powerpoint/2010/main" val="15634558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tint val="95000"/>
              </a:schemeClr>
              <a:schemeClr val="bg1">
                <a:shade val="92000"/>
                <a:satMod val="115000"/>
              </a:schemeClr>
            </a:duotone>
          </a:blip>
          <a:tile tx="0" ty="0" sx="60000" sy="60000" flip="none" algn="tl"/>
        </a:blip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5" name="Rectangle 74">
            <a:extLst>
              <a:ext uri="{FF2B5EF4-FFF2-40B4-BE49-F238E27FC236}">
                <a16:creationId xmlns:a16="http://schemas.microsoft.com/office/drawing/2014/main" id="{7B58A187-A4B1-42EB-A4C7-8635BA507B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77" name="Rectangle 76">
            <a:extLst>
              <a:ext uri="{FF2B5EF4-FFF2-40B4-BE49-F238E27FC236}">
                <a16:creationId xmlns:a16="http://schemas.microsoft.com/office/drawing/2014/main" id="{37F14E7F-3054-458C-ACF9-A8DA1757C6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79" name="Rectangle 78">
            <a:extLst>
              <a:ext uri="{FF2B5EF4-FFF2-40B4-BE49-F238E27FC236}">
                <a16:creationId xmlns:a16="http://schemas.microsoft.com/office/drawing/2014/main" id="{93747C1C-97FC-4D70-A6C8-A01FBCF5A9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81" name="Group 80">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82" name="Straight Connector 81">
              <a:extLst>
                <a:ext uri="{FF2B5EF4-FFF2-40B4-BE49-F238E27FC236}">
                  <a16:creationId xmlns:a16="http://schemas.microsoft.com/office/drawing/2014/main" id="{05CDC370-AE44-4300-98BA-FE204E88176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47B15501-CB9A-4642-80EE-2876EF039EB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6AFF9525-325F-47B3-A63C-93C12253AD7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86" name="Rectangle 85">
            <a:extLst>
              <a:ext uri="{FF2B5EF4-FFF2-40B4-BE49-F238E27FC236}">
                <a16:creationId xmlns:a16="http://schemas.microsoft.com/office/drawing/2014/main" id="{B66F8A2C-B8CF-4B20-9A73-2ADCF63027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8" name="Rectangle 87">
            <a:extLst>
              <a:ext uri="{FF2B5EF4-FFF2-40B4-BE49-F238E27FC236}">
                <a16:creationId xmlns:a16="http://schemas.microsoft.com/office/drawing/2014/main" id="{B5DD78E9-DE0D-47AF-A0DB-F475221E3D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2108" y="610955"/>
            <a:ext cx="10927784" cy="5636090"/>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sp>
      <p:sp useBgFill="1">
        <p:nvSpPr>
          <p:cNvPr id="90" name="Rectangle 89">
            <a:extLst>
              <a:ext uri="{FF2B5EF4-FFF2-40B4-BE49-F238E27FC236}">
                <a16:creationId xmlns:a16="http://schemas.microsoft.com/office/drawing/2014/main" id="{A118D329-2010-4A15-B57C-429FFAE35B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7052" y="777240"/>
            <a:ext cx="10597896" cy="5303520"/>
          </a:xfrm>
          <a:prstGeom prst="rect">
            <a:avLst/>
          </a:prstGeom>
          <a:ln w="6350" cap="sq" cmpd="sng" algn="ctr">
            <a:solidFill>
              <a:schemeClr val="tx1">
                <a:lumMod val="75000"/>
                <a:lumOff val="25000"/>
              </a:schemeClr>
            </a:solidFill>
            <a:prstDash val="solid"/>
            <a:miter lim="800000"/>
          </a:ln>
          <a:effectLst/>
        </p:spPr>
      </p:sp>
      <p:sp>
        <p:nvSpPr>
          <p:cNvPr id="2" name="Titel 1">
            <a:extLst>
              <a:ext uri="{FF2B5EF4-FFF2-40B4-BE49-F238E27FC236}">
                <a16:creationId xmlns:a16="http://schemas.microsoft.com/office/drawing/2014/main" id="{EC181355-82B7-40B7-8CC4-38D1B76938E3}"/>
              </a:ext>
            </a:extLst>
          </p:cNvPr>
          <p:cNvSpPr>
            <a:spLocks noGrp="1"/>
          </p:cNvSpPr>
          <p:nvPr>
            <p:ph type="title"/>
          </p:nvPr>
        </p:nvSpPr>
        <p:spPr>
          <a:xfrm>
            <a:off x="1263520" y="1272800"/>
            <a:ext cx="6544620" cy="4312402"/>
          </a:xfrm>
        </p:spPr>
        <p:txBody>
          <a:bodyPr vert="horz" lIns="91440" tIns="45720" rIns="91440" bIns="45720" rtlCol="0" anchor="ctr">
            <a:normAutofit/>
          </a:bodyPr>
          <a:lstStyle/>
          <a:p>
            <a:pPr algn="r">
              <a:lnSpc>
                <a:spcPct val="83000"/>
              </a:lnSpc>
            </a:pPr>
            <a:r>
              <a:rPr lang="en-US" b="0" cap="all" spc="-100" dirty="0" err="1">
                <a:solidFill>
                  <a:schemeClr val="tx1"/>
                </a:solidFill>
              </a:rPr>
              <a:t>Armoedegrens</a:t>
            </a:r>
            <a:r>
              <a:rPr lang="en-US" b="0" cap="all" spc="-100" dirty="0">
                <a:solidFill>
                  <a:schemeClr val="tx1"/>
                </a:solidFill>
              </a:rPr>
              <a:t>:  </a:t>
            </a:r>
            <a:br>
              <a:rPr lang="en-US" b="0" cap="all" spc="-100" dirty="0">
                <a:solidFill>
                  <a:schemeClr val="tx1"/>
                </a:solidFill>
              </a:rPr>
            </a:br>
            <a:r>
              <a:rPr lang="en-US" b="0" cap="all" spc="-100" dirty="0">
                <a:solidFill>
                  <a:schemeClr val="tx1"/>
                </a:solidFill>
              </a:rPr>
              <a:t>a- </a:t>
            </a:r>
            <a:r>
              <a:rPr lang="en-US" b="0" cap="all" spc="-100" dirty="0" err="1">
                <a:solidFill>
                  <a:schemeClr val="tx1"/>
                </a:solidFill>
              </a:rPr>
              <a:t>Referentie</a:t>
            </a:r>
            <a:r>
              <a:rPr lang="en-US" b="0" cap="all" spc="-100" dirty="0">
                <a:solidFill>
                  <a:schemeClr val="tx1"/>
                </a:solidFill>
              </a:rPr>
              <a:t> budget  </a:t>
            </a:r>
            <a:br>
              <a:rPr lang="en-US" b="0" cap="all" spc="-100" dirty="0">
                <a:solidFill>
                  <a:schemeClr val="tx1"/>
                </a:solidFill>
              </a:rPr>
            </a:br>
            <a:r>
              <a:rPr lang="en-US" b="0" cap="all" spc="-100" dirty="0">
                <a:solidFill>
                  <a:schemeClr val="tx1"/>
                </a:solidFill>
              </a:rPr>
              <a:t>B- basis </a:t>
            </a:r>
            <a:r>
              <a:rPr lang="en-US" b="0" cap="all" spc="-100" dirty="0" err="1">
                <a:solidFill>
                  <a:schemeClr val="tx1"/>
                </a:solidFill>
              </a:rPr>
              <a:t>behoeften</a:t>
            </a:r>
            <a:r>
              <a:rPr lang="en-US" b="0" cap="all" spc="-100" dirty="0">
                <a:solidFill>
                  <a:schemeClr val="tx1"/>
                </a:solidFill>
              </a:rPr>
              <a:t> budget</a:t>
            </a:r>
          </a:p>
        </p:txBody>
      </p:sp>
      <p:sp>
        <p:nvSpPr>
          <p:cNvPr id="3" name="Tijdelijke aanduiding voor inhoud 2">
            <a:extLst>
              <a:ext uri="{FF2B5EF4-FFF2-40B4-BE49-F238E27FC236}">
                <a16:creationId xmlns:a16="http://schemas.microsoft.com/office/drawing/2014/main" id="{DF9B197F-00DE-4331-B8D6-4E23B73061F1}"/>
              </a:ext>
            </a:extLst>
          </p:cNvPr>
          <p:cNvSpPr>
            <a:spLocks noGrp="1"/>
          </p:cNvSpPr>
          <p:nvPr>
            <p:ph idx="1"/>
          </p:nvPr>
        </p:nvSpPr>
        <p:spPr>
          <a:xfrm>
            <a:off x="8473440" y="1272800"/>
            <a:ext cx="2481307" cy="4312402"/>
          </a:xfrm>
        </p:spPr>
        <p:txBody>
          <a:bodyPr vert="horz" lIns="91440" tIns="45720" rIns="91440" bIns="45720" rtlCol="0" anchor="ctr">
            <a:normAutofit/>
          </a:bodyPr>
          <a:lstStyle/>
          <a:p>
            <a:pPr marL="0" indent="0">
              <a:lnSpc>
                <a:spcPct val="100000"/>
              </a:lnSpc>
              <a:spcBef>
                <a:spcPts val="0"/>
              </a:spcBef>
              <a:spcAft>
                <a:spcPts val="600"/>
              </a:spcAft>
              <a:buNone/>
            </a:pPr>
            <a:r>
              <a:rPr lang="en-US" sz="2000" spc="80">
                <a:solidFill>
                  <a:schemeClr val="tx1">
                    <a:lumMod val="95000"/>
                    <a:lumOff val="5000"/>
                  </a:schemeClr>
                </a:solidFill>
                <a:hlinkClick r:id="rId3"/>
              </a:rPr>
              <a:t>https://digitaal.scp.nl/armoedeinkaart2018/waar-ligt-de-armoedegrens/</a:t>
            </a:r>
            <a:r>
              <a:rPr lang="en-US" sz="2000" spc="80">
                <a:solidFill>
                  <a:schemeClr val="tx1">
                    <a:lumMod val="95000"/>
                    <a:lumOff val="5000"/>
                  </a:schemeClr>
                </a:solidFill>
              </a:rPr>
              <a:t> </a:t>
            </a:r>
            <a:endParaRPr lang="en-US" sz="2000" spc="80" dirty="0">
              <a:solidFill>
                <a:schemeClr val="tx1">
                  <a:lumMod val="95000"/>
                  <a:lumOff val="5000"/>
                </a:schemeClr>
              </a:solidFill>
            </a:endParaRPr>
          </a:p>
        </p:txBody>
      </p:sp>
      <p:cxnSp>
        <p:nvCxnSpPr>
          <p:cNvPr id="92" name="Straight Connector 91">
            <a:extLst>
              <a:ext uri="{FF2B5EF4-FFF2-40B4-BE49-F238E27FC236}">
                <a16:creationId xmlns:a16="http://schemas.microsoft.com/office/drawing/2014/main" id="{994262BC-EE98-4BD6-82DB-4955E8DCC29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9872" y="2057401"/>
            <a:ext cx="0" cy="274320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49044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81EB74BB-AE52-417C-9F64-132A29ECC947}"/>
              </a:ext>
            </a:extLst>
          </p:cNvPr>
          <p:cNvSpPr/>
          <p:nvPr/>
        </p:nvSpPr>
        <p:spPr>
          <a:xfrm>
            <a:off x="628650" y="579894"/>
            <a:ext cx="10668000" cy="4955203"/>
          </a:xfrm>
          <a:prstGeom prst="rect">
            <a:avLst/>
          </a:prstGeom>
        </p:spPr>
        <p:txBody>
          <a:bodyPr wrap="square">
            <a:spAutoFit/>
          </a:bodyPr>
          <a:lstStyle/>
          <a:p>
            <a:r>
              <a:rPr lang="nl-NL" sz="2800" b="1" dirty="0">
                <a:solidFill>
                  <a:schemeClr val="accent1"/>
                </a:solidFill>
                <a:latin typeface="RO Sans"/>
              </a:rPr>
              <a:t>Waar ligt de armoedegrens?</a:t>
            </a:r>
          </a:p>
          <a:p>
            <a:endParaRPr lang="nl-NL" dirty="0">
              <a:latin typeface="RO Sans"/>
            </a:endParaRPr>
          </a:p>
          <a:p>
            <a:r>
              <a:rPr lang="nl-NL" dirty="0">
                <a:latin typeface="RO Sans"/>
              </a:rPr>
              <a:t>Twee referentiebudgetten</a:t>
            </a:r>
          </a:p>
          <a:p>
            <a:r>
              <a:rPr lang="nl-NL" dirty="0"/>
              <a:t>Er worden twee referentiebudgetten gebruikt om armoede vast te stellen. Beide budgetten geven aan hoeveel geld een alleenstaande nodig heeft voor onvermijdelijke of zeer wenselijke uitgaven. De budgetten zijn grotendeels gebaseerd op gegevens van het Nationaal Instituut voor Budgetvoorlichting (</a:t>
            </a:r>
            <a:r>
              <a:rPr lang="nl-NL" dirty="0">
                <a:solidFill>
                  <a:srgbClr val="535353"/>
                </a:solidFill>
                <a:hlinkClick r:id="rId3"/>
              </a:rPr>
              <a:t>Nibud</a:t>
            </a:r>
            <a:r>
              <a:rPr lang="nl-NL" dirty="0"/>
              <a:t>).</a:t>
            </a:r>
          </a:p>
          <a:p>
            <a:endParaRPr lang="nl-NL" dirty="0"/>
          </a:p>
          <a:p>
            <a:r>
              <a:rPr lang="nl-NL" dirty="0"/>
              <a:t>Het </a:t>
            </a:r>
            <a:r>
              <a:rPr lang="nl-NL" b="1" i="1" dirty="0">
                <a:solidFill>
                  <a:schemeClr val="accent1"/>
                </a:solidFill>
              </a:rPr>
              <a:t>basisbehoeftenbudget</a:t>
            </a:r>
            <a:r>
              <a:rPr lang="nl-NL" dirty="0"/>
              <a:t> omvat de minimale uitgaven van een zelfstandig huishouden aan onvermijdbare, basale zaken als voedsel, kleding en wonen. Ook de uitgaven aan andere moeilijk te vermijden posten, zoals verzekeringen en persoonlijke verzorging, zijn meegeteld. </a:t>
            </a:r>
          </a:p>
          <a:p>
            <a:endParaRPr lang="nl-NL" dirty="0"/>
          </a:p>
          <a:p>
            <a:r>
              <a:rPr lang="nl-NL" dirty="0"/>
              <a:t>Het </a:t>
            </a:r>
            <a:r>
              <a:rPr lang="nl-NL" b="1" i="1" dirty="0">
                <a:solidFill>
                  <a:schemeClr val="accent1"/>
                </a:solidFill>
              </a:rPr>
              <a:t>niet-veel-maar-toereikend budget</a:t>
            </a:r>
            <a:r>
              <a:rPr lang="nl-NL" b="1" dirty="0">
                <a:solidFill>
                  <a:schemeClr val="accent1"/>
                </a:solidFill>
              </a:rPr>
              <a:t> </a:t>
            </a:r>
            <a:r>
              <a:rPr lang="nl-NL" dirty="0">
                <a:solidFill>
                  <a:schemeClr val="accent1"/>
                </a:solidFill>
              </a:rPr>
              <a:t>i</a:t>
            </a:r>
            <a:r>
              <a:rPr lang="nl-NL" dirty="0"/>
              <a:t>s iets ruimer. Dat houdt ook rekening met de minimale kosten van ontspanning en sociale participatie, bijvoorbeeld een korte vakantie of het lidmaatschap van een sport- of hobbyclub. Deze uitgaven zijn niet strikt noodzakelijk, maar veel mensen beschouwen ze wel als zeer wenselijk (</a:t>
            </a:r>
            <a:r>
              <a:rPr lang="nl-NL" dirty="0" err="1">
                <a:solidFill>
                  <a:srgbClr val="535353"/>
                </a:solidFill>
                <a:hlinkClick r:id="rId4"/>
              </a:rPr>
              <a:t>Goderis</a:t>
            </a:r>
            <a:r>
              <a:rPr lang="nl-NL" dirty="0">
                <a:solidFill>
                  <a:srgbClr val="535353"/>
                </a:solidFill>
                <a:hlinkClick r:id="rId4"/>
              </a:rPr>
              <a:t> et al. 2018</a:t>
            </a:r>
            <a:r>
              <a:rPr lang="nl-NL" dirty="0"/>
              <a:t>; </a:t>
            </a:r>
            <a:r>
              <a:rPr lang="nl-NL" dirty="0">
                <a:solidFill>
                  <a:srgbClr val="535353"/>
                </a:solidFill>
                <a:hlinkClick r:id="rId5"/>
              </a:rPr>
              <a:t>Hoff et al. 2010</a:t>
            </a:r>
            <a:r>
              <a:rPr lang="nl-NL" dirty="0"/>
              <a:t>). Het niet-veel-maar-toereikend-budget is nog steeds bescheiden. Luxegoederen, zoals een auto, ontbreken. In het vervolg van deze publicatie vormt het niet‍-‍veel-maar-</a:t>
            </a:r>
            <a:r>
              <a:rPr lang="nl-NL" dirty="0" err="1"/>
              <a:t>toereikendbudget</a:t>
            </a:r>
            <a:r>
              <a:rPr lang="nl-NL" dirty="0"/>
              <a:t> het uitgangspunt voor de armoedecijfers.</a:t>
            </a:r>
            <a:endParaRPr lang="nl-NL" dirty="0">
              <a:effectLst/>
            </a:endParaRPr>
          </a:p>
        </p:txBody>
      </p:sp>
    </p:spTree>
    <p:extLst>
      <p:ext uri="{BB962C8B-B14F-4D97-AF65-F5344CB8AC3E}">
        <p14:creationId xmlns:p14="http://schemas.microsoft.com/office/powerpoint/2010/main" val="11059425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DA134383-2BA6-4214-B7FD-9FD45888DED3}"/>
              </a:ext>
            </a:extLst>
          </p:cNvPr>
          <p:cNvSpPr/>
          <p:nvPr/>
        </p:nvSpPr>
        <p:spPr>
          <a:xfrm>
            <a:off x="832110" y="677029"/>
            <a:ext cx="6034985" cy="523220"/>
          </a:xfrm>
          <a:prstGeom prst="rect">
            <a:avLst/>
          </a:prstGeom>
        </p:spPr>
        <p:txBody>
          <a:bodyPr wrap="none">
            <a:spAutoFit/>
          </a:bodyPr>
          <a:lstStyle/>
          <a:p>
            <a:r>
              <a:rPr lang="nl-NL" sz="2800" b="1"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Kerncijfers over armoede in Nederland </a:t>
            </a:r>
            <a:endParaRPr lang="nl-NL" sz="2800" b="1" dirty="0">
              <a:solidFill>
                <a:schemeClr val="accent1"/>
              </a:solidFill>
            </a:endParaRPr>
          </a:p>
        </p:txBody>
      </p:sp>
      <p:sp>
        <p:nvSpPr>
          <p:cNvPr id="3" name="Rechthoek 2">
            <a:extLst>
              <a:ext uri="{FF2B5EF4-FFF2-40B4-BE49-F238E27FC236}">
                <a16:creationId xmlns:a16="http://schemas.microsoft.com/office/drawing/2014/main" id="{D4935B02-8D4A-4140-9A77-47849FACA954}"/>
              </a:ext>
            </a:extLst>
          </p:cNvPr>
          <p:cNvSpPr/>
          <p:nvPr/>
        </p:nvSpPr>
        <p:spPr>
          <a:xfrm>
            <a:off x="832110" y="1200249"/>
            <a:ext cx="9790805" cy="2246769"/>
          </a:xfrm>
          <a:prstGeom prst="rect">
            <a:avLst/>
          </a:prstGeom>
        </p:spPr>
        <p:txBody>
          <a:bodyPr wrap="square">
            <a:spAutoFit/>
          </a:bodyPr>
          <a:lstStyle/>
          <a:p>
            <a:r>
              <a:rPr lang="nl-NL" sz="2000" b="1" dirty="0"/>
              <a:t>Lage inkomensgrens</a:t>
            </a:r>
          </a:p>
          <a:p>
            <a:r>
              <a:rPr lang="nl-NL" sz="2000" dirty="0"/>
              <a:t>De grenzen die het CBS hanteerde voor een laag inkomen in 2018 (netto bedragen per maand): </a:t>
            </a:r>
          </a:p>
          <a:p>
            <a:pPr marL="285750" indent="-285750">
              <a:buFont typeface="Arial" panose="020B0604020202020204" pitchFamily="34" charset="0"/>
              <a:buChar char="•"/>
            </a:pPr>
            <a:r>
              <a:rPr lang="nl-NL" sz="2000" dirty="0"/>
              <a:t>1060 euro (alleenstaande)</a:t>
            </a:r>
          </a:p>
          <a:p>
            <a:pPr marL="285750" indent="-285750">
              <a:buFont typeface="Arial" panose="020B0604020202020204" pitchFamily="34" charset="0"/>
              <a:buChar char="•"/>
            </a:pPr>
            <a:r>
              <a:rPr lang="nl-NL" sz="2000" dirty="0"/>
              <a:t>1600 euro (eenoudergezin met twee minderjarige kinderen)</a:t>
            </a:r>
          </a:p>
          <a:p>
            <a:pPr marL="285750" indent="-285750">
              <a:buFont typeface="Arial" panose="020B0604020202020204" pitchFamily="34" charset="0"/>
              <a:buChar char="•"/>
            </a:pPr>
            <a:r>
              <a:rPr lang="nl-NL" sz="2000" dirty="0"/>
              <a:t>1460 euro (een paar)</a:t>
            </a:r>
          </a:p>
          <a:p>
            <a:pPr marL="285750" indent="-285750">
              <a:buFont typeface="Arial" panose="020B0604020202020204" pitchFamily="34" charset="0"/>
              <a:buChar char="•"/>
            </a:pPr>
            <a:r>
              <a:rPr lang="nl-NL" sz="2000" dirty="0"/>
              <a:t>2000 euro (een paar met twee minderjarige kinderen)</a:t>
            </a:r>
          </a:p>
        </p:txBody>
      </p:sp>
      <p:sp>
        <p:nvSpPr>
          <p:cNvPr id="4" name="Rechthoek 3">
            <a:extLst>
              <a:ext uri="{FF2B5EF4-FFF2-40B4-BE49-F238E27FC236}">
                <a16:creationId xmlns:a16="http://schemas.microsoft.com/office/drawing/2014/main" id="{D5A1EDE6-EB98-4385-A180-E798C43E181D}"/>
              </a:ext>
            </a:extLst>
          </p:cNvPr>
          <p:cNvSpPr/>
          <p:nvPr/>
        </p:nvSpPr>
        <p:spPr>
          <a:xfrm>
            <a:off x="832110" y="3629571"/>
            <a:ext cx="9277350" cy="1015663"/>
          </a:xfrm>
          <a:prstGeom prst="rect">
            <a:avLst/>
          </a:prstGeom>
        </p:spPr>
        <p:txBody>
          <a:bodyPr wrap="square">
            <a:spAutoFit/>
          </a:bodyPr>
          <a:lstStyle/>
          <a:p>
            <a:r>
              <a:rPr lang="nl-NL" sz="2000" dirty="0"/>
              <a:t>In 2018 moesten ruim een half miljoen Nederlandse huishoudens rondkomen van een inkomen waarmee je in Nederland arm bent. Dat komt neer op 7,9 procent van alle Nederlandse huishoudens.</a:t>
            </a:r>
          </a:p>
        </p:txBody>
      </p:sp>
      <p:sp>
        <p:nvSpPr>
          <p:cNvPr id="5" name="Rechthoek 4">
            <a:extLst>
              <a:ext uri="{FF2B5EF4-FFF2-40B4-BE49-F238E27FC236}">
                <a16:creationId xmlns:a16="http://schemas.microsoft.com/office/drawing/2014/main" id="{A27CCC28-8A3E-4608-81F5-74BBBBA6F391}"/>
              </a:ext>
            </a:extLst>
          </p:cNvPr>
          <p:cNvSpPr/>
          <p:nvPr/>
        </p:nvSpPr>
        <p:spPr>
          <a:xfrm>
            <a:off x="7096125" y="5084356"/>
            <a:ext cx="3744595" cy="830997"/>
          </a:xfrm>
          <a:prstGeom prst="rect">
            <a:avLst/>
          </a:prstGeom>
          <a:solidFill>
            <a:schemeClr val="accent1">
              <a:lumMod val="20000"/>
              <a:lumOff val="80000"/>
            </a:schemeClr>
          </a:solidFill>
        </p:spPr>
        <p:txBody>
          <a:bodyPr wrap="square">
            <a:spAutoFit/>
          </a:bodyPr>
          <a:lstStyle/>
          <a:p>
            <a:r>
              <a:rPr lang="nl-NL" sz="2400" dirty="0"/>
              <a:t>* Relatieve armoede </a:t>
            </a:r>
          </a:p>
          <a:p>
            <a:r>
              <a:rPr lang="nl-NL" sz="2400" dirty="0"/>
              <a:t>* Sociale armoede </a:t>
            </a:r>
          </a:p>
        </p:txBody>
      </p:sp>
    </p:spTree>
    <p:extLst>
      <p:ext uri="{BB962C8B-B14F-4D97-AF65-F5344CB8AC3E}">
        <p14:creationId xmlns:p14="http://schemas.microsoft.com/office/powerpoint/2010/main" val="24112793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664D085-C814-4D74-BCE0-2059F0DC04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C34D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DA5539E-D8B4-4F5A-B46F-C304F5D7A8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Afbeelding 1">
            <a:extLst>
              <a:ext uri="{FF2B5EF4-FFF2-40B4-BE49-F238E27FC236}">
                <a16:creationId xmlns:a16="http://schemas.microsoft.com/office/drawing/2014/main" id="{43B60F75-CB52-4BD3-9D1F-B8E0D7E863E0}"/>
              </a:ext>
            </a:extLst>
          </p:cNvPr>
          <p:cNvPicPr>
            <a:picLocks noChangeAspect="1"/>
          </p:cNvPicPr>
          <p:nvPr/>
        </p:nvPicPr>
        <p:blipFill>
          <a:blip r:embed="rId2"/>
          <a:stretch>
            <a:fillRect/>
          </a:stretch>
        </p:blipFill>
        <p:spPr>
          <a:xfrm>
            <a:off x="1509210" y="803063"/>
            <a:ext cx="9173579" cy="5251874"/>
          </a:xfrm>
          <a:prstGeom prst="rect">
            <a:avLst/>
          </a:prstGeom>
        </p:spPr>
      </p:pic>
    </p:spTree>
    <p:extLst>
      <p:ext uri="{BB962C8B-B14F-4D97-AF65-F5344CB8AC3E}">
        <p14:creationId xmlns:p14="http://schemas.microsoft.com/office/powerpoint/2010/main" val="8399868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9A12CD-E1DB-48F9-9817-EB0E0443C91F}"/>
              </a:ext>
            </a:extLst>
          </p:cNvPr>
          <p:cNvSpPr>
            <a:spLocks noGrp="1"/>
          </p:cNvSpPr>
          <p:nvPr>
            <p:ph type="title"/>
          </p:nvPr>
        </p:nvSpPr>
        <p:spPr/>
        <p:txBody>
          <a:bodyPr/>
          <a:lstStyle/>
          <a:p>
            <a:r>
              <a:rPr lang="nl-NL" dirty="0"/>
              <a:t>Begrippenlijst</a:t>
            </a:r>
          </a:p>
        </p:txBody>
      </p:sp>
      <p:sp>
        <p:nvSpPr>
          <p:cNvPr id="3" name="Tijdelijke aanduiding voor tekst 2">
            <a:extLst>
              <a:ext uri="{FF2B5EF4-FFF2-40B4-BE49-F238E27FC236}">
                <a16:creationId xmlns:a16="http://schemas.microsoft.com/office/drawing/2014/main" id="{04A233BA-D5BC-41DB-BEA7-229CE89141FC}"/>
              </a:ext>
            </a:extLst>
          </p:cNvPr>
          <p:cNvSpPr>
            <a:spLocks noGrp="1"/>
          </p:cNvSpPr>
          <p:nvPr>
            <p:ph type="body" idx="1"/>
          </p:nvPr>
        </p:nvSpPr>
        <p:spPr/>
        <p:txBody>
          <a:bodyPr/>
          <a:lstStyle/>
          <a:p>
            <a:r>
              <a:rPr lang="nl-NL" dirty="0"/>
              <a:t>Lj3 p3 </a:t>
            </a:r>
          </a:p>
        </p:txBody>
      </p:sp>
      <p:pic>
        <p:nvPicPr>
          <p:cNvPr id="4" name="Afbeelding 3">
            <a:extLst>
              <a:ext uri="{FF2B5EF4-FFF2-40B4-BE49-F238E27FC236}">
                <a16:creationId xmlns:a16="http://schemas.microsoft.com/office/drawing/2014/main" id="{8E7D2104-FDFE-4DFD-B61E-EE2D3DA45836}"/>
              </a:ext>
            </a:extLst>
          </p:cNvPr>
          <p:cNvPicPr>
            <a:picLocks noChangeAspect="1"/>
          </p:cNvPicPr>
          <p:nvPr/>
        </p:nvPicPr>
        <p:blipFill>
          <a:blip r:embed="rId2"/>
          <a:stretch>
            <a:fillRect/>
          </a:stretch>
        </p:blipFill>
        <p:spPr>
          <a:xfrm>
            <a:off x="7972425" y="640080"/>
            <a:ext cx="2857500" cy="1600200"/>
          </a:xfrm>
          <a:prstGeom prst="rect">
            <a:avLst/>
          </a:prstGeom>
        </p:spPr>
      </p:pic>
    </p:spTree>
    <p:extLst>
      <p:ext uri="{BB962C8B-B14F-4D97-AF65-F5344CB8AC3E}">
        <p14:creationId xmlns:p14="http://schemas.microsoft.com/office/powerpoint/2010/main" val="27777222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59C40123-091C-451B-A144-409883764F7B}"/>
              </a:ext>
            </a:extLst>
          </p:cNvPr>
          <p:cNvSpPr/>
          <p:nvPr/>
        </p:nvSpPr>
        <p:spPr>
          <a:xfrm>
            <a:off x="1200150" y="1028343"/>
            <a:ext cx="3793090" cy="4801314"/>
          </a:xfrm>
          <a:prstGeom prst="rect">
            <a:avLst/>
          </a:prstGeom>
          <a:solidFill>
            <a:schemeClr val="accent1">
              <a:lumMod val="20000"/>
              <a:lumOff val="80000"/>
            </a:schemeClr>
          </a:solidFill>
        </p:spPr>
        <p:txBody>
          <a:bodyPr wrap="square">
            <a:spAutoFit/>
          </a:bodyPr>
          <a:lstStyle/>
          <a:p>
            <a:r>
              <a:rPr lang="nl-NL" dirty="0"/>
              <a:t>Sociale innovatie </a:t>
            </a:r>
          </a:p>
          <a:p>
            <a:r>
              <a:rPr lang="nl-NL" dirty="0"/>
              <a:t>Innovatie</a:t>
            </a:r>
          </a:p>
          <a:p>
            <a:r>
              <a:rPr lang="nl-NL" dirty="0"/>
              <a:t>Fysieke leefomgeving</a:t>
            </a:r>
          </a:p>
          <a:p>
            <a:r>
              <a:rPr lang="nl-NL" dirty="0"/>
              <a:t>Omgevingsvisie</a:t>
            </a:r>
          </a:p>
          <a:p>
            <a:r>
              <a:rPr lang="nl-NL" dirty="0"/>
              <a:t>Integraal</a:t>
            </a:r>
          </a:p>
          <a:p>
            <a:r>
              <a:rPr lang="nl-NL" dirty="0"/>
              <a:t>Reikwijdte omgevingsvisies</a:t>
            </a:r>
          </a:p>
          <a:p>
            <a:r>
              <a:rPr lang="nl-NL" dirty="0"/>
              <a:t>Bestemmingsplan</a:t>
            </a:r>
          </a:p>
          <a:p>
            <a:r>
              <a:rPr lang="nl-NL" dirty="0"/>
              <a:t>Armoede in NL</a:t>
            </a:r>
          </a:p>
          <a:p>
            <a:r>
              <a:rPr lang="nl-NL" dirty="0"/>
              <a:t>Gevolgen Armoede</a:t>
            </a:r>
          </a:p>
          <a:p>
            <a:r>
              <a:rPr lang="nl-NL" dirty="0"/>
              <a:t>Armoedegrens</a:t>
            </a:r>
          </a:p>
          <a:p>
            <a:r>
              <a:rPr lang="nl-NL" dirty="0"/>
              <a:t>Referentiebudget</a:t>
            </a:r>
          </a:p>
          <a:p>
            <a:r>
              <a:rPr lang="nl-NL" dirty="0"/>
              <a:t>Basisbehoeftebudget</a:t>
            </a:r>
          </a:p>
          <a:p>
            <a:r>
              <a:rPr lang="nl-NL" dirty="0"/>
              <a:t>Niet veel maar toereikend budget</a:t>
            </a:r>
          </a:p>
          <a:p>
            <a:r>
              <a:rPr lang="nl-NL" dirty="0"/>
              <a:t>Maatschappelijk isolement </a:t>
            </a:r>
          </a:p>
          <a:p>
            <a:r>
              <a:rPr lang="nl-NL" dirty="0"/>
              <a:t>Sociaal Cultureel Planbureau </a:t>
            </a:r>
          </a:p>
          <a:p>
            <a:r>
              <a:rPr lang="nl-NL" dirty="0"/>
              <a:t>Smart </a:t>
            </a:r>
            <a:r>
              <a:rPr lang="nl-NL" dirty="0" err="1"/>
              <a:t>cities</a:t>
            </a:r>
            <a:endParaRPr lang="nl-NL" dirty="0"/>
          </a:p>
          <a:p>
            <a:r>
              <a:rPr lang="nl-NL" dirty="0"/>
              <a:t>Smart </a:t>
            </a:r>
            <a:r>
              <a:rPr lang="nl-NL" dirty="0" err="1"/>
              <a:t>society’s</a:t>
            </a:r>
            <a:r>
              <a:rPr lang="nl-NL" dirty="0"/>
              <a:t> </a:t>
            </a:r>
          </a:p>
        </p:txBody>
      </p:sp>
      <p:sp>
        <p:nvSpPr>
          <p:cNvPr id="4" name="Rechthoek 3">
            <a:extLst>
              <a:ext uri="{FF2B5EF4-FFF2-40B4-BE49-F238E27FC236}">
                <a16:creationId xmlns:a16="http://schemas.microsoft.com/office/drawing/2014/main" id="{4D468908-B7D4-46EC-B70D-42611F3E3889}"/>
              </a:ext>
            </a:extLst>
          </p:cNvPr>
          <p:cNvSpPr/>
          <p:nvPr/>
        </p:nvSpPr>
        <p:spPr>
          <a:xfrm>
            <a:off x="5941245" y="1028343"/>
            <a:ext cx="3541802" cy="4524315"/>
          </a:xfrm>
          <a:prstGeom prst="rect">
            <a:avLst/>
          </a:prstGeom>
          <a:solidFill>
            <a:schemeClr val="accent1">
              <a:lumMod val="20000"/>
              <a:lumOff val="80000"/>
            </a:schemeClr>
          </a:solidFill>
        </p:spPr>
        <p:txBody>
          <a:bodyPr wrap="square">
            <a:spAutoFit/>
          </a:bodyPr>
          <a:lstStyle/>
          <a:p>
            <a:r>
              <a:rPr lang="nl-NL" dirty="0"/>
              <a:t>Multicultureel</a:t>
            </a:r>
          </a:p>
          <a:p>
            <a:r>
              <a:rPr lang="nl-NL" dirty="0"/>
              <a:t>Allochtoon</a:t>
            </a:r>
          </a:p>
          <a:p>
            <a:r>
              <a:rPr lang="nl-NL" dirty="0"/>
              <a:t>Autochtoon</a:t>
            </a:r>
          </a:p>
          <a:p>
            <a:r>
              <a:rPr lang="nl-NL" dirty="0"/>
              <a:t>Emigratie</a:t>
            </a:r>
          </a:p>
          <a:p>
            <a:r>
              <a:rPr lang="nl-NL" dirty="0"/>
              <a:t>Immigratie</a:t>
            </a:r>
          </a:p>
          <a:p>
            <a:r>
              <a:rPr lang="nl-NL" dirty="0"/>
              <a:t>Globalisering</a:t>
            </a:r>
          </a:p>
          <a:p>
            <a:r>
              <a:rPr lang="nl-NL" dirty="0"/>
              <a:t>Mondialisering</a:t>
            </a:r>
          </a:p>
          <a:p>
            <a:r>
              <a:rPr lang="nl-NL" dirty="0"/>
              <a:t>Segregatie</a:t>
            </a:r>
          </a:p>
          <a:p>
            <a:r>
              <a:rPr lang="nl-NL" dirty="0"/>
              <a:t>Integratie</a:t>
            </a:r>
          </a:p>
          <a:p>
            <a:r>
              <a:rPr lang="nl-NL" dirty="0"/>
              <a:t>Cohesie</a:t>
            </a:r>
          </a:p>
          <a:p>
            <a:r>
              <a:rPr lang="nl-NL" dirty="0"/>
              <a:t>Groepscohesie</a:t>
            </a:r>
          </a:p>
          <a:p>
            <a:r>
              <a:rPr lang="nl-NL" dirty="0"/>
              <a:t>Socialisatie</a:t>
            </a:r>
          </a:p>
          <a:p>
            <a:r>
              <a:rPr lang="nl-NL" dirty="0"/>
              <a:t>Normen en waarden</a:t>
            </a:r>
          </a:p>
          <a:p>
            <a:r>
              <a:rPr lang="nl-NL" dirty="0"/>
              <a:t>Groepsproces</a:t>
            </a:r>
          </a:p>
          <a:p>
            <a:r>
              <a:rPr lang="nl-NL" dirty="0"/>
              <a:t>Verstoorde groepscohesie</a:t>
            </a:r>
          </a:p>
          <a:p>
            <a:r>
              <a:rPr lang="nl-NL" dirty="0"/>
              <a:t>Sociogram</a:t>
            </a:r>
          </a:p>
        </p:txBody>
      </p:sp>
    </p:spTree>
    <p:extLst>
      <p:ext uri="{BB962C8B-B14F-4D97-AF65-F5344CB8AC3E}">
        <p14:creationId xmlns:p14="http://schemas.microsoft.com/office/powerpoint/2010/main" val="22096103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21A1594-8D87-4287-A293-733EE87C07C1}"/>
              </a:ext>
            </a:extLst>
          </p:cNvPr>
          <p:cNvSpPr>
            <a:spLocks noGrp="1"/>
          </p:cNvSpPr>
          <p:nvPr>
            <p:ph type="title"/>
          </p:nvPr>
        </p:nvSpPr>
        <p:spPr/>
        <p:txBody>
          <a:bodyPr>
            <a:normAutofit fontScale="90000"/>
          </a:bodyPr>
          <a:lstStyle/>
          <a:p>
            <a:r>
              <a:rPr lang="nl-NL"/>
              <a:t>Vragen over onderdelen die besproken zijn?</a:t>
            </a:r>
            <a:endParaRPr lang="nl-NL" dirty="0"/>
          </a:p>
        </p:txBody>
      </p:sp>
      <p:pic>
        <p:nvPicPr>
          <p:cNvPr id="4" name="Tijdelijke aanduiding voor inhoud 3">
            <a:extLst>
              <a:ext uri="{FF2B5EF4-FFF2-40B4-BE49-F238E27FC236}">
                <a16:creationId xmlns:a16="http://schemas.microsoft.com/office/drawing/2014/main" id="{A470D817-1616-4D90-BB35-A87901BF0BA4}"/>
              </a:ext>
            </a:extLst>
          </p:cNvPr>
          <p:cNvPicPr>
            <a:picLocks noGrp="1" noChangeAspect="1"/>
          </p:cNvPicPr>
          <p:nvPr>
            <p:ph idx="1"/>
          </p:nvPr>
        </p:nvPicPr>
        <p:blipFill>
          <a:blip r:embed="rId2"/>
          <a:stretch>
            <a:fillRect/>
          </a:stretch>
        </p:blipFill>
        <p:spPr>
          <a:xfrm>
            <a:off x="2225040" y="2682616"/>
            <a:ext cx="6984841" cy="3626744"/>
          </a:xfrm>
          <a:prstGeom prst="rect">
            <a:avLst/>
          </a:prstGeom>
        </p:spPr>
      </p:pic>
    </p:spTree>
    <p:extLst>
      <p:ext uri="{BB962C8B-B14F-4D97-AF65-F5344CB8AC3E}">
        <p14:creationId xmlns:p14="http://schemas.microsoft.com/office/powerpoint/2010/main" val="33173552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8">
            <a:extLst>
              <a:ext uri="{FF2B5EF4-FFF2-40B4-BE49-F238E27FC236}">
                <a16:creationId xmlns:a16="http://schemas.microsoft.com/office/drawing/2014/main" id="{0288C6B4-AFC3-407F-A595-EFFD38D4CC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8" name="Freeform: Shape 10">
            <a:extLst>
              <a:ext uri="{FF2B5EF4-FFF2-40B4-BE49-F238E27FC236}">
                <a16:creationId xmlns:a16="http://schemas.microsoft.com/office/drawing/2014/main" id="{CF236821-17FE-429B-8D2C-08E13A64EA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455673" cy="6858000"/>
          </a:xfrm>
          <a:custGeom>
            <a:avLst/>
            <a:gdLst>
              <a:gd name="connsiteX0" fmla="*/ 0 w 4455673"/>
              <a:gd name="connsiteY0" fmla="*/ 0 h 6858000"/>
              <a:gd name="connsiteX1" fmla="*/ 3242695 w 4455673"/>
              <a:gd name="connsiteY1" fmla="*/ 0 h 6858000"/>
              <a:gd name="connsiteX2" fmla="*/ 3305678 w 4455673"/>
              <a:gd name="connsiteY2" fmla="*/ 69271 h 6858000"/>
              <a:gd name="connsiteX3" fmla="*/ 4455673 w 4455673"/>
              <a:gd name="connsiteY3" fmla="*/ 3429000 h 6858000"/>
              <a:gd name="connsiteX4" fmla="*/ 3305678 w 4455673"/>
              <a:gd name="connsiteY4" fmla="*/ 6788730 h 6858000"/>
              <a:gd name="connsiteX5" fmla="*/ 3242695 w 4455673"/>
              <a:gd name="connsiteY5" fmla="*/ 6858000 h 6858000"/>
              <a:gd name="connsiteX6" fmla="*/ 0 w 445567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3" h="6858000">
                <a:moveTo>
                  <a:pt x="0" y="0"/>
                </a:moveTo>
                <a:lnTo>
                  <a:pt x="3242695" y="0"/>
                </a:lnTo>
                <a:lnTo>
                  <a:pt x="3305678" y="69271"/>
                </a:lnTo>
                <a:cubicBezTo>
                  <a:pt x="4016204" y="929100"/>
                  <a:pt x="4455673" y="2116944"/>
                  <a:pt x="4455673" y="3429000"/>
                </a:cubicBezTo>
                <a:cubicBezTo>
                  <a:pt x="4455673" y="4741056"/>
                  <a:pt x="4016204" y="5928900"/>
                  <a:pt x="3305678" y="6788730"/>
                </a:cubicBezTo>
                <a:lnTo>
                  <a:pt x="3242695"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9" name="Freeform: Shape 12">
            <a:extLst>
              <a:ext uri="{FF2B5EF4-FFF2-40B4-BE49-F238E27FC236}">
                <a16:creationId xmlns:a16="http://schemas.microsoft.com/office/drawing/2014/main" id="{C0BDBCD2-E081-43AB-9119-C55465E59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6529" cy="6858000"/>
          </a:xfrm>
          <a:custGeom>
            <a:avLst/>
            <a:gdLst>
              <a:gd name="connsiteX0" fmla="*/ 0 w 4446529"/>
              <a:gd name="connsiteY0" fmla="*/ 0 h 6858000"/>
              <a:gd name="connsiteX1" fmla="*/ 3233551 w 4446529"/>
              <a:gd name="connsiteY1" fmla="*/ 0 h 6858000"/>
              <a:gd name="connsiteX2" fmla="*/ 3296534 w 4446529"/>
              <a:gd name="connsiteY2" fmla="*/ 69271 h 6858000"/>
              <a:gd name="connsiteX3" fmla="*/ 4446529 w 4446529"/>
              <a:gd name="connsiteY3" fmla="*/ 3429000 h 6858000"/>
              <a:gd name="connsiteX4" fmla="*/ 3296534 w 4446529"/>
              <a:gd name="connsiteY4" fmla="*/ 6788730 h 6858000"/>
              <a:gd name="connsiteX5" fmla="*/ 3233551 w 4446529"/>
              <a:gd name="connsiteY5" fmla="*/ 6858000 h 6858000"/>
              <a:gd name="connsiteX6" fmla="*/ 0 w 444652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9" h="6858000">
                <a:moveTo>
                  <a:pt x="0" y="0"/>
                </a:moveTo>
                <a:lnTo>
                  <a:pt x="3233551" y="0"/>
                </a:lnTo>
                <a:lnTo>
                  <a:pt x="3296534" y="69271"/>
                </a:lnTo>
                <a:cubicBezTo>
                  <a:pt x="4007060" y="929100"/>
                  <a:pt x="4446529" y="2116944"/>
                  <a:pt x="4446529" y="3429000"/>
                </a:cubicBezTo>
                <a:cubicBezTo>
                  <a:pt x="4446529" y="4741056"/>
                  <a:pt x="4007060" y="5928900"/>
                  <a:pt x="3296534" y="6788730"/>
                </a:cubicBezTo>
                <a:lnTo>
                  <a:pt x="3233551"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CE187347-65D1-4684-9081-C82118DF57FF}"/>
              </a:ext>
            </a:extLst>
          </p:cNvPr>
          <p:cNvSpPr>
            <a:spLocks noGrp="1"/>
          </p:cNvSpPr>
          <p:nvPr>
            <p:ph type="title"/>
          </p:nvPr>
        </p:nvSpPr>
        <p:spPr>
          <a:xfrm>
            <a:off x="371094" y="1161288"/>
            <a:ext cx="3438144" cy="1239012"/>
          </a:xfrm>
        </p:spPr>
        <p:txBody>
          <a:bodyPr anchor="ctr">
            <a:normAutofit/>
          </a:bodyPr>
          <a:lstStyle/>
          <a:p>
            <a:r>
              <a:rPr lang="nl-NL" sz="2800"/>
              <a:t>Vandaag </a:t>
            </a:r>
          </a:p>
        </p:txBody>
      </p:sp>
      <p:sp>
        <p:nvSpPr>
          <p:cNvPr id="15" name="Rectangle 14">
            <a:extLst>
              <a:ext uri="{FF2B5EF4-FFF2-40B4-BE49-F238E27FC236}">
                <a16:creationId xmlns:a16="http://schemas.microsoft.com/office/drawing/2014/main" id="{98E79BE4-34FE-485A-98A5-92CE8F7C4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426546"/>
            <a:ext cx="128016" cy="6539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5893" y="2443480"/>
            <a:ext cx="338328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jdelijke aanduiding voor inhoud 2">
            <a:extLst>
              <a:ext uri="{FF2B5EF4-FFF2-40B4-BE49-F238E27FC236}">
                <a16:creationId xmlns:a16="http://schemas.microsoft.com/office/drawing/2014/main" id="{D166E083-F525-4AA3-810B-BB986077FC35}"/>
              </a:ext>
            </a:extLst>
          </p:cNvPr>
          <p:cNvSpPr>
            <a:spLocks noGrp="1"/>
          </p:cNvSpPr>
          <p:nvPr>
            <p:ph idx="1"/>
          </p:nvPr>
        </p:nvSpPr>
        <p:spPr>
          <a:xfrm>
            <a:off x="371093" y="2718054"/>
            <a:ext cx="4075435" cy="3207258"/>
          </a:xfrm>
        </p:spPr>
        <p:txBody>
          <a:bodyPr anchor="t">
            <a:normAutofit/>
          </a:bodyPr>
          <a:lstStyle/>
          <a:p>
            <a:r>
              <a:rPr lang="nl-NL" sz="2000" dirty="0"/>
              <a:t>Setje nieuwe begrippen</a:t>
            </a:r>
          </a:p>
          <a:p>
            <a:r>
              <a:rPr lang="nl-NL" sz="2000" dirty="0"/>
              <a:t>2 vragen over begrippen </a:t>
            </a:r>
          </a:p>
          <a:p>
            <a:r>
              <a:rPr lang="nl-NL" sz="2000" dirty="0"/>
              <a:t>Begrippen op een rijtje </a:t>
            </a:r>
          </a:p>
          <a:p>
            <a:r>
              <a:rPr lang="nl-NL" sz="2000" dirty="0"/>
              <a:t>Vragen? </a:t>
            </a:r>
          </a:p>
          <a:p>
            <a:endParaRPr lang="nl-NL" sz="1700" dirty="0"/>
          </a:p>
        </p:txBody>
      </p:sp>
      <p:pic>
        <p:nvPicPr>
          <p:cNvPr id="4" name="Afbeelding 3">
            <a:extLst>
              <a:ext uri="{FF2B5EF4-FFF2-40B4-BE49-F238E27FC236}">
                <a16:creationId xmlns:a16="http://schemas.microsoft.com/office/drawing/2014/main" id="{E36D0461-3D22-4D8F-8300-5567E0DFC081}"/>
              </a:ext>
            </a:extLst>
          </p:cNvPr>
          <p:cNvPicPr>
            <a:picLocks noChangeAspect="1"/>
          </p:cNvPicPr>
          <p:nvPr/>
        </p:nvPicPr>
        <p:blipFill>
          <a:blip r:embed="rId2"/>
          <a:stretch>
            <a:fillRect/>
          </a:stretch>
        </p:blipFill>
        <p:spPr>
          <a:xfrm>
            <a:off x="4901184" y="1559067"/>
            <a:ext cx="6922008" cy="3840449"/>
          </a:xfrm>
          <a:prstGeom prst="rect">
            <a:avLst/>
          </a:prstGeom>
        </p:spPr>
      </p:pic>
    </p:spTree>
    <p:extLst>
      <p:ext uri="{BB962C8B-B14F-4D97-AF65-F5344CB8AC3E}">
        <p14:creationId xmlns:p14="http://schemas.microsoft.com/office/powerpoint/2010/main" val="9962493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7DDB07-1026-4C1C-8305-49A4C79836AD}"/>
              </a:ext>
            </a:extLst>
          </p:cNvPr>
          <p:cNvSpPr>
            <a:spLocks noGrp="1"/>
          </p:cNvSpPr>
          <p:nvPr>
            <p:ph type="ctrTitle"/>
          </p:nvPr>
        </p:nvSpPr>
        <p:spPr>
          <a:solidFill>
            <a:schemeClr val="accent1">
              <a:lumMod val="20000"/>
              <a:lumOff val="80000"/>
            </a:schemeClr>
          </a:solidFill>
        </p:spPr>
        <p:txBody>
          <a:bodyPr/>
          <a:lstStyle/>
          <a:p>
            <a:r>
              <a:rPr lang="nl-NL" dirty="0"/>
              <a:t>Succes met leren!</a:t>
            </a:r>
          </a:p>
        </p:txBody>
      </p:sp>
      <p:sp>
        <p:nvSpPr>
          <p:cNvPr id="3" name="Ondertitel 2">
            <a:extLst>
              <a:ext uri="{FF2B5EF4-FFF2-40B4-BE49-F238E27FC236}">
                <a16:creationId xmlns:a16="http://schemas.microsoft.com/office/drawing/2014/main" id="{2AA89274-F0A8-4EC6-9340-E5F2225507D2}"/>
              </a:ext>
            </a:extLst>
          </p:cNvPr>
          <p:cNvSpPr>
            <a:spLocks noGrp="1"/>
          </p:cNvSpPr>
          <p:nvPr>
            <p:ph type="subTitle" idx="1"/>
          </p:nvPr>
        </p:nvSpPr>
        <p:spPr>
          <a:solidFill>
            <a:schemeClr val="accent6"/>
          </a:solidFill>
        </p:spPr>
        <p:txBody>
          <a:bodyPr/>
          <a:lstStyle/>
          <a:p>
            <a:r>
              <a:rPr lang="nl-NL" dirty="0"/>
              <a:t>En alle andere deadlines </a:t>
            </a:r>
          </a:p>
        </p:txBody>
      </p:sp>
    </p:spTree>
    <p:extLst>
      <p:ext uri="{BB962C8B-B14F-4D97-AF65-F5344CB8AC3E}">
        <p14:creationId xmlns:p14="http://schemas.microsoft.com/office/powerpoint/2010/main" val="39005157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 1">
            <a:extLst>
              <a:ext uri="{FF2B5EF4-FFF2-40B4-BE49-F238E27FC236}">
                <a16:creationId xmlns:a16="http://schemas.microsoft.com/office/drawing/2014/main" id="{BF6F048B-4FCC-4B1E-80DD-6B4271A2FBC6}"/>
              </a:ext>
            </a:extLst>
          </p:cNvPr>
          <p:cNvGraphicFramePr>
            <a:graphicFrameLocks noGrp="1"/>
          </p:cNvGraphicFramePr>
          <p:nvPr>
            <p:extLst>
              <p:ext uri="{D42A27DB-BD31-4B8C-83A1-F6EECF244321}">
                <p14:modId xmlns:p14="http://schemas.microsoft.com/office/powerpoint/2010/main" val="2969011978"/>
              </p:ext>
            </p:extLst>
          </p:nvPr>
        </p:nvGraphicFramePr>
        <p:xfrm>
          <a:off x="409254" y="1589543"/>
          <a:ext cx="11373492" cy="3903139"/>
        </p:xfrm>
        <a:graphic>
          <a:graphicData uri="http://schemas.openxmlformats.org/drawingml/2006/table">
            <a:tbl>
              <a:tblPr firstRow="1" firstCol="1" bandRow="1">
                <a:tableStyleId>{5C22544A-7EE6-4342-B048-85BDC9FD1C3A}</a:tableStyleId>
              </a:tblPr>
              <a:tblGrid>
                <a:gridCol w="2603570">
                  <a:extLst>
                    <a:ext uri="{9D8B030D-6E8A-4147-A177-3AD203B41FA5}">
                      <a16:colId xmlns:a16="http://schemas.microsoft.com/office/drawing/2014/main" val="3703904794"/>
                    </a:ext>
                  </a:extLst>
                </a:gridCol>
                <a:gridCol w="8769922">
                  <a:extLst>
                    <a:ext uri="{9D8B030D-6E8A-4147-A177-3AD203B41FA5}">
                      <a16:colId xmlns:a16="http://schemas.microsoft.com/office/drawing/2014/main" val="2068405056"/>
                    </a:ext>
                  </a:extLst>
                </a:gridCol>
              </a:tblGrid>
              <a:tr h="493319">
                <a:tc>
                  <a:txBody>
                    <a:bodyPr/>
                    <a:lstStyle/>
                    <a:p>
                      <a:pPr>
                        <a:lnSpc>
                          <a:spcPct val="150000"/>
                        </a:lnSpc>
                        <a:spcAft>
                          <a:spcPts val="0"/>
                        </a:spcAft>
                      </a:pPr>
                      <a:r>
                        <a:rPr lang="nl-NL" sz="1600" dirty="0">
                          <a:effectLst/>
                          <a:latin typeface="Arial" panose="020B0604020202020204" pitchFamily="34" charset="0"/>
                          <a:ea typeface="Calibri" panose="020F0502020204030204" pitchFamily="34" charset="0"/>
                          <a:cs typeface="Times New Roman" panose="02020603050405020304" pitchFamily="18" charset="0"/>
                        </a:rPr>
                        <a:t>Begrip </a:t>
                      </a:r>
                    </a:p>
                  </a:txBody>
                  <a:tcPr marL="68580" marR="68580" marT="0" marB="0"/>
                </a:tc>
                <a:tc>
                  <a:txBody>
                    <a:bodyPr/>
                    <a:lstStyle/>
                    <a:p>
                      <a:pPr>
                        <a:lnSpc>
                          <a:spcPct val="150000"/>
                        </a:lnSpc>
                        <a:spcAft>
                          <a:spcPts val="0"/>
                        </a:spcAft>
                      </a:pPr>
                      <a:endParaRPr lang="nl-NL"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73293732"/>
                  </a:ext>
                </a:extLst>
              </a:tr>
              <a:tr h="493319">
                <a:tc>
                  <a:txBody>
                    <a:bodyPr/>
                    <a:lstStyle/>
                    <a:p>
                      <a:pPr>
                        <a:lnSpc>
                          <a:spcPct val="150000"/>
                        </a:lnSpc>
                        <a:spcAft>
                          <a:spcPts val="0"/>
                        </a:spcAft>
                      </a:pPr>
                      <a:r>
                        <a:rPr lang="nl-NL" sz="1600" dirty="0">
                          <a:effectLst/>
                          <a:latin typeface="Arial" panose="020B0604020202020204" pitchFamily="34" charset="0"/>
                          <a:ea typeface="Calibri" panose="020F0502020204030204" pitchFamily="34" charset="0"/>
                          <a:cs typeface="Times New Roman" panose="02020603050405020304" pitchFamily="18" charset="0"/>
                        </a:rPr>
                        <a:t>Fysieke leefomgeving</a:t>
                      </a:r>
                    </a:p>
                    <a:p>
                      <a:pPr>
                        <a:lnSpc>
                          <a:spcPct val="150000"/>
                        </a:lnSpc>
                        <a:spcAft>
                          <a:spcPts val="0"/>
                        </a:spcAft>
                      </a:pPr>
                      <a:endParaRPr lang="nl-NL"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0"/>
                        </a:spcAft>
                      </a:pPr>
                      <a:r>
                        <a:rPr lang="nl-NL" sz="1600" dirty="0">
                          <a:effectLst/>
                          <a:latin typeface="Arial" panose="020B0604020202020204" pitchFamily="34" charset="0"/>
                          <a:ea typeface="Calibri" panose="020F0502020204030204" pitchFamily="34" charset="0"/>
                          <a:cs typeface="Times New Roman" panose="02020603050405020304" pitchFamily="18" charset="0"/>
                        </a:rPr>
                        <a:t>Studenten kennen het begrip en kunnen het toepassen </a:t>
                      </a:r>
                    </a:p>
                    <a:p>
                      <a:pPr>
                        <a:lnSpc>
                          <a:spcPct val="150000"/>
                        </a:lnSpc>
                        <a:spcAft>
                          <a:spcPts val="0"/>
                        </a:spcAft>
                      </a:pPr>
                      <a:endParaRPr lang="nl-NL"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36002327"/>
                  </a:ext>
                </a:extLst>
              </a:tr>
              <a:tr h="493319">
                <a:tc>
                  <a:txBody>
                    <a:bodyPr/>
                    <a:lstStyle/>
                    <a:p>
                      <a:pPr>
                        <a:lnSpc>
                          <a:spcPct val="150000"/>
                        </a:lnSpc>
                        <a:spcAft>
                          <a:spcPts val="0"/>
                        </a:spcAft>
                      </a:pPr>
                      <a:r>
                        <a:rPr lang="nl-NL" sz="1600" dirty="0">
                          <a:effectLst/>
                        </a:rPr>
                        <a:t>Omgevingsvisie</a:t>
                      </a:r>
                      <a:endParaRPr lang="nl-NL"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0"/>
                        </a:spcAft>
                      </a:pPr>
                      <a:r>
                        <a:rPr lang="nl-NL" sz="1600" dirty="0">
                          <a:effectLst/>
                        </a:rPr>
                        <a:t>Studenten kennen het begrip en weten hoe dit beleidsstuk tot stand komt</a:t>
                      </a:r>
                      <a:endParaRPr lang="nl-NL"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81988429"/>
                  </a:ext>
                </a:extLst>
              </a:tr>
              <a:tr h="493319">
                <a:tc>
                  <a:txBody>
                    <a:bodyPr/>
                    <a:lstStyle/>
                    <a:p>
                      <a:pPr>
                        <a:lnSpc>
                          <a:spcPct val="150000"/>
                        </a:lnSpc>
                        <a:spcAft>
                          <a:spcPts val="0"/>
                        </a:spcAft>
                      </a:pPr>
                      <a:r>
                        <a:rPr lang="nl-NL" sz="1600" dirty="0">
                          <a:effectLst/>
                        </a:rPr>
                        <a:t>Integraal</a:t>
                      </a:r>
                      <a:endParaRPr lang="nl-NL"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0"/>
                        </a:spcAft>
                      </a:pPr>
                      <a:r>
                        <a:rPr lang="nl-NL" sz="1600" dirty="0">
                          <a:effectLst/>
                        </a:rPr>
                        <a:t>Studenten kennen het begrip en kunnen dit toepassen </a:t>
                      </a:r>
                      <a:endParaRPr lang="nl-NL"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84960930"/>
                  </a:ext>
                </a:extLst>
              </a:tr>
              <a:tr h="1050566">
                <a:tc>
                  <a:txBody>
                    <a:bodyPr/>
                    <a:lstStyle/>
                    <a:p>
                      <a:pPr>
                        <a:lnSpc>
                          <a:spcPct val="150000"/>
                        </a:lnSpc>
                        <a:spcAft>
                          <a:spcPts val="0"/>
                        </a:spcAft>
                      </a:pPr>
                      <a:r>
                        <a:rPr lang="nl-NL" sz="1600">
                          <a:effectLst/>
                        </a:rPr>
                        <a:t>Reikwijdte omgevingsvisies</a:t>
                      </a:r>
                      <a:endParaRPr lang="nl-NL"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0"/>
                        </a:spcAft>
                      </a:pPr>
                      <a:r>
                        <a:rPr lang="nl-NL" sz="1600" dirty="0">
                          <a:effectLst/>
                        </a:rPr>
                        <a:t>Studenten kunnen uitleggen wat de reikwijdte van de omgevingsvisie is. </a:t>
                      </a:r>
                      <a:endParaRPr lang="nl-NL"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90533218"/>
                  </a:ext>
                </a:extLst>
              </a:tr>
              <a:tr h="493319">
                <a:tc>
                  <a:txBody>
                    <a:bodyPr/>
                    <a:lstStyle/>
                    <a:p>
                      <a:pPr>
                        <a:lnSpc>
                          <a:spcPct val="150000"/>
                        </a:lnSpc>
                        <a:spcAft>
                          <a:spcPts val="0"/>
                        </a:spcAft>
                      </a:pPr>
                      <a:r>
                        <a:rPr lang="nl-NL" sz="1600">
                          <a:effectLst/>
                        </a:rPr>
                        <a:t>Bestemmingsplan</a:t>
                      </a:r>
                      <a:endParaRPr lang="nl-NL"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0"/>
                        </a:spcAft>
                      </a:pPr>
                      <a:r>
                        <a:rPr lang="nl-NL" sz="1600" dirty="0">
                          <a:effectLst/>
                        </a:rPr>
                        <a:t>Studenten kennen het begrip en weten hoe dit beleidsstuk tot stand komt</a:t>
                      </a:r>
                    </a:p>
                    <a:p>
                      <a:pPr>
                        <a:lnSpc>
                          <a:spcPct val="150000"/>
                        </a:lnSpc>
                        <a:spcAft>
                          <a:spcPts val="0"/>
                        </a:spcAft>
                      </a:pPr>
                      <a:endParaRPr lang="nl-NL"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43039118"/>
                  </a:ext>
                </a:extLst>
              </a:tr>
            </a:tbl>
          </a:graphicData>
        </a:graphic>
      </p:graphicFrame>
      <p:sp>
        <p:nvSpPr>
          <p:cNvPr id="3" name="Tekstvak 2">
            <a:extLst>
              <a:ext uri="{FF2B5EF4-FFF2-40B4-BE49-F238E27FC236}">
                <a16:creationId xmlns:a16="http://schemas.microsoft.com/office/drawing/2014/main" id="{9A9F980B-1629-405F-A0D3-9299A82B38AD}"/>
              </a:ext>
            </a:extLst>
          </p:cNvPr>
          <p:cNvSpPr txBox="1"/>
          <p:nvPr/>
        </p:nvSpPr>
        <p:spPr>
          <a:xfrm>
            <a:off x="409254" y="924201"/>
            <a:ext cx="7181636" cy="523220"/>
          </a:xfrm>
          <a:prstGeom prst="rect">
            <a:avLst/>
          </a:prstGeom>
          <a:noFill/>
        </p:spPr>
        <p:txBody>
          <a:bodyPr wrap="square" rtlCol="0">
            <a:spAutoFit/>
          </a:bodyPr>
          <a:lstStyle/>
          <a:p>
            <a:r>
              <a:rPr lang="nl-NL" sz="2800" dirty="0"/>
              <a:t>Nog 1 thema met 5 begrippen:  </a:t>
            </a:r>
          </a:p>
        </p:txBody>
      </p:sp>
    </p:spTree>
    <p:extLst>
      <p:ext uri="{BB962C8B-B14F-4D97-AF65-F5344CB8AC3E}">
        <p14:creationId xmlns:p14="http://schemas.microsoft.com/office/powerpoint/2010/main" val="35816187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F21CE50C-7BE0-4B1D-8E41-72F65FCF9B9D}"/>
              </a:ext>
            </a:extLst>
          </p:cNvPr>
          <p:cNvPicPr>
            <a:picLocks noChangeAspect="1"/>
          </p:cNvPicPr>
          <p:nvPr/>
        </p:nvPicPr>
        <p:blipFill rotWithShape="1">
          <a:blip r:embed="rId2"/>
          <a:srcRect b="63479"/>
          <a:stretch/>
        </p:blipFill>
        <p:spPr>
          <a:xfrm>
            <a:off x="964252" y="223463"/>
            <a:ext cx="7422610" cy="1615611"/>
          </a:xfrm>
          <a:prstGeom prst="rect">
            <a:avLst/>
          </a:prstGeom>
        </p:spPr>
      </p:pic>
      <p:pic>
        <p:nvPicPr>
          <p:cNvPr id="4" name="Afbeelding 3">
            <a:extLst>
              <a:ext uri="{FF2B5EF4-FFF2-40B4-BE49-F238E27FC236}">
                <a16:creationId xmlns:a16="http://schemas.microsoft.com/office/drawing/2014/main" id="{4F42AA70-67D8-4002-953A-EFD0D27B205E}"/>
              </a:ext>
            </a:extLst>
          </p:cNvPr>
          <p:cNvPicPr>
            <a:picLocks noChangeAspect="1"/>
          </p:cNvPicPr>
          <p:nvPr/>
        </p:nvPicPr>
        <p:blipFill rotWithShape="1">
          <a:blip r:embed="rId3"/>
          <a:srcRect l="11882" t="29364" r="13371" b="15805"/>
          <a:stretch/>
        </p:blipFill>
        <p:spPr>
          <a:xfrm>
            <a:off x="121771" y="1972640"/>
            <a:ext cx="11565770" cy="4772346"/>
          </a:xfrm>
          <a:prstGeom prst="rect">
            <a:avLst/>
          </a:prstGeom>
        </p:spPr>
      </p:pic>
    </p:spTree>
    <p:extLst>
      <p:ext uri="{BB962C8B-B14F-4D97-AF65-F5344CB8AC3E}">
        <p14:creationId xmlns:p14="http://schemas.microsoft.com/office/powerpoint/2010/main" val="19077882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CF9B4EA9-C071-4E49-B62F-E5A4B269A059}"/>
              </a:ext>
            </a:extLst>
          </p:cNvPr>
          <p:cNvSpPr/>
          <p:nvPr/>
        </p:nvSpPr>
        <p:spPr>
          <a:xfrm>
            <a:off x="790502" y="1888518"/>
            <a:ext cx="11401498" cy="461665"/>
          </a:xfrm>
          <a:prstGeom prst="rect">
            <a:avLst/>
          </a:prstGeom>
        </p:spPr>
        <p:txBody>
          <a:bodyPr wrap="square">
            <a:spAutoFit/>
          </a:bodyPr>
          <a:lstStyle/>
          <a:p>
            <a:r>
              <a:rPr lang="nl-NL" sz="2400" b="1" dirty="0">
                <a:solidFill>
                  <a:schemeClr val="accent3">
                    <a:lumMod val="50000"/>
                  </a:schemeClr>
                </a:solidFill>
              </a:rPr>
              <a:t>De Omgevingswet bestaat uit drie onderdelen en gaat in per 2021.</a:t>
            </a:r>
          </a:p>
        </p:txBody>
      </p:sp>
      <p:sp>
        <p:nvSpPr>
          <p:cNvPr id="5" name="Rechthoek 4">
            <a:extLst>
              <a:ext uri="{FF2B5EF4-FFF2-40B4-BE49-F238E27FC236}">
                <a16:creationId xmlns:a16="http://schemas.microsoft.com/office/drawing/2014/main" id="{CF4503E3-68AA-454B-968A-C86C4E52FCE8}"/>
              </a:ext>
            </a:extLst>
          </p:cNvPr>
          <p:cNvSpPr/>
          <p:nvPr/>
        </p:nvSpPr>
        <p:spPr>
          <a:xfrm>
            <a:off x="817399" y="3272689"/>
            <a:ext cx="6096000" cy="1938992"/>
          </a:xfrm>
          <a:prstGeom prst="rect">
            <a:avLst/>
          </a:prstGeom>
        </p:spPr>
        <p:txBody>
          <a:bodyPr>
            <a:spAutoFit/>
          </a:bodyPr>
          <a:lstStyle/>
          <a:p>
            <a:r>
              <a:rPr lang="nl-NL" sz="2400" b="1" dirty="0"/>
              <a:t>1) De Wet</a:t>
            </a:r>
          </a:p>
          <a:p>
            <a:r>
              <a:rPr lang="nl-NL" sz="2400" dirty="0"/>
              <a:t>De Omgevingswet biedt bestuurs­lagen diverse instrumenten om de fysieke leefomgeving en de activiteiten daarin te reguleren.</a:t>
            </a:r>
          </a:p>
        </p:txBody>
      </p:sp>
      <p:pic>
        <p:nvPicPr>
          <p:cNvPr id="6" name="Picture 2" descr="180003-28 Visual website_Wet">
            <a:extLst>
              <a:ext uri="{FF2B5EF4-FFF2-40B4-BE49-F238E27FC236}">
                <a16:creationId xmlns:a16="http://schemas.microsoft.com/office/drawing/2014/main" id="{EF8CB17B-B56F-4C81-BD86-B016B0BAEE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01349" y="2776781"/>
            <a:ext cx="2787208" cy="2787208"/>
          </a:xfrm>
          <a:prstGeom prst="rect">
            <a:avLst/>
          </a:prstGeom>
          <a:noFill/>
          <a:extLst>
            <a:ext uri="{909E8E84-426E-40DD-AFC4-6F175D3DCCD1}">
              <a14:hiddenFill xmlns:a14="http://schemas.microsoft.com/office/drawing/2010/main">
                <a:solidFill>
                  <a:srgbClr val="FFFFFF"/>
                </a:solidFill>
              </a14:hiddenFill>
            </a:ext>
          </a:extLst>
        </p:spPr>
      </p:pic>
      <p:sp>
        <p:nvSpPr>
          <p:cNvPr id="9" name="Rechthoek 8">
            <a:extLst>
              <a:ext uri="{FF2B5EF4-FFF2-40B4-BE49-F238E27FC236}">
                <a16:creationId xmlns:a16="http://schemas.microsoft.com/office/drawing/2014/main" id="{7B003E47-F89F-45F3-AE46-00B9437A0F6D}"/>
              </a:ext>
            </a:extLst>
          </p:cNvPr>
          <p:cNvSpPr/>
          <p:nvPr/>
        </p:nvSpPr>
        <p:spPr>
          <a:xfrm>
            <a:off x="790502" y="2459509"/>
            <a:ext cx="7755250" cy="646331"/>
          </a:xfrm>
          <a:prstGeom prst="rect">
            <a:avLst/>
          </a:prstGeom>
        </p:spPr>
        <p:txBody>
          <a:bodyPr wrap="square">
            <a:spAutoFit/>
          </a:bodyPr>
          <a:lstStyle/>
          <a:p>
            <a:r>
              <a:rPr lang="nl-NL" dirty="0"/>
              <a:t>Voor gemeenten is het belangrijk om nu al anders te werken. </a:t>
            </a:r>
          </a:p>
          <a:p>
            <a:r>
              <a:rPr lang="nl-NL" dirty="0"/>
              <a:t>De Omgevingswet bestaat grofweg uit drie elementen:</a:t>
            </a:r>
          </a:p>
        </p:txBody>
      </p:sp>
      <p:sp>
        <p:nvSpPr>
          <p:cNvPr id="11" name="Rechthoek 10">
            <a:extLst>
              <a:ext uri="{FF2B5EF4-FFF2-40B4-BE49-F238E27FC236}">
                <a16:creationId xmlns:a16="http://schemas.microsoft.com/office/drawing/2014/main" id="{BFE5CD43-C91D-401C-9044-9904768FD0FF}"/>
              </a:ext>
            </a:extLst>
          </p:cNvPr>
          <p:cNvSpPr/>
          <p:nvPr/>
        </p:nvSpPr>
        <p:spPr>
          <a:xfrm rot="327813">
            <a:off x="7945862" y="498346"/>
            <a:ext cx="3485763" cy="1077218"/>
          </a:xfrm>
          <a:prstGeom prst="rect">
            <a:avLst/>
          </a:prstGeom>
          <a:noFill/>
        </p:spPr>
        <p:txBody>
          <a:bodyPr wrap="square" lIns="91440" tIns="45720" rIns="91440" bIns="45720">
            <a:spAutoFit/>
          </a:bodyPr>
          <a:lstStyle/>
          <a:p>
            <a:pPr algn="ctr"/>
            <a:r>
              <a:rPr lang="nl-NL" sz="3200" b="0" cap="none" spc="0" dirty="0">
                <a:ln w="0"/>
                <a:solidFill>
                  <a:schemeClr val="accent3">
                    <a:lumMod val="60000"/>
                    <a:lumOff val="40000"/>
                  </a:schemeClr>
                </a:solidFill>
                <a:effectLst>
                  <a:reflection blurRad="6350" stA="53000" endA="300" endPos="35500" dir="5400000" sy="-90000" algn="bl" rotWithShape="0"/>
                </a:effectLst>
              </a:rPr>
              <a:t>Samenvoeging van 26 wetten</a:t>
            </a:r>
          </a:p>
        </p:txBody>
      </p:sp>
      <p:sp>
        <p:nvSpPr>
          <p:cNvPr id="12" name="Rechthoek 11">
            <a:extLst>
              <a:ext uri="{FF2B5EF4-FFF2-40B4-BE49-F238E27FC236}">
                <a16:creationId xmlns:a16="http://schemas.microsoft.com/office/drawing/2014/main" id="{8D0CA34D-B2C6-4D8D-B56F-85FFDD88440F}"/>
              </a:ext>
            </a:extLst>
          </p:cNvPr>
          <p:cNvSpPr/>
          <p:nvPr/>
        </p:nvSpPr>
        <p:spPr>
          <a:xfrm>
            <a:off x="4130212" y="5688586"/>
            <a:ext cx="5294164" cy="923330"/>
          </a:xfrm>
          <a:prstGeom prst="rect">
            <a:avLst/>
          </a:prstGeom>
        </p:spPr>
        <p:txBody>
          <a:bodyPr wrap="square">
            <a:spAutoFit/>
          </a:bodyPr>
          <a:lstStyle/>
          <a:p>
            <a:r>
              <a:rPr lang="nl-NL" b="1" dirty="0">
                <a:solidFill>
                  <a:schemeClr val="accent3">
                    <a:lumMod val="60000"/>
                    <a:lumOff val="40000"/>
                  </a:schemeClr>
                </a:solidFill>
              </a:rPr>
              <a:t>De fysieke leefomgeving is een breed begrip. Het omvat onderwerpen als ruimte, milieu, verkeer, natuur en water. </a:t>
            </a:r>
          </a:p>
        </p:txBody>
      </p:sp>
      <p:sp>
        <p:nvSpPr>
          <p:cNvPr id="19" name="Rechthoek 18">
            <a:extLst>
              <a:ext uri="{FF2B5EF4-FFF2-40B4-BE49-F238E27FC236}">
                <a16:creationId xmlns:a16="http://schemas.microsoft.com/office/drawing/2014/main" id="{9DF0EFE3-78C1-4BAB-9639-6217A8EC875C}"/>
              </a:ext>
            </a:extLst>
          </p:cNvPr>
          <p:cNvSpPr/>
          <p:nvPr/>
        </p:nvSpPr>
        <p:spPr>
          <a:xfrm rot="21299998">
            <a:off x="466185" y="723168"/>
            <a:ext cx="5623078" cy="400110"/>
          </a:xfrm>
          <a:prstGeom prst="rect">
            <a:avLst/>
          </a:prstGeom>
        </p:spPr>
        <p:txBody>
          <a:bodyPr wrap="none">
            <a:spAutoFit/>
          </a:bodyPr>
          <a:lstStyle/>
          <a:p>
            <a:r>
              <a:rPr lang="nl-NL" sz="2000" b="1" dirty="0">
                <a:solidFill>
                  <a:schemeClr val="accent3">
                    <a:lumMod val="60000"/>
                    <a:lumOff val="40000"/>
                  </a:schemeClr>
                </a:solidFill>
              </a:rPr>
              <a:t>Sneller, eenvoudiger en meer ruimte voor initiatief.</a:t>
            </a:r>
          </a:p>
        </p:txBody>
      </p:sp>
      <p:sp>
        <p:nvSpPr>
          <p:cNvPr id="20" name="Pijl: omlaag 19">
            <a:extLst>
              <a:ext uri="{FF2B5EF4-FFF2-40B4-BE49-F238E27FC236}">
                <a16:creationId xmlns:a16="http://schemas.microsoft.com/office/drawing/2014/main" id="{6C251C5E-F88C-49DE-A994-BB3F408C3317}"/>
              </a:ext>
            </a:extLst>
          </p:cNvPr>
          <p:cNvSpPr/>
          <p:nvPr/>
        </p:nvSpPr>
        <p:spPr>
          <a:xfrm>
            <a:off x="6765690" y="4364637"/>
            <a:ext cx="292964" cy="1287262"/>
          </a:xfrm>
          <a:prstGeom prst="downArrow">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7177543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FA4E26C5-B87C-4073-A9D7-7D3514D6FE70}"/>
              </a:ext>
            </a:extLst>
          </p:cNvPr>
          <p:cNvPicPr>
            <a:picLocks noChangeAspect="1"/>
          </p:cNvPicPr>
          <p:nvPr/>
        </p:nvPicPr>
        <p:blipFill>
          <a:blip r:embed="rId2"/>
          <a:stretch>
            <a:fillRect/>
          </a:stretch>
        </p:blipFill>
        <p:spPr>
          <a:xfrm>
            <a:off x="474014" y="879971"/>
            <a:ext cx="4519227" cy="4519227"/>
          </a:xfrm>
          <a:prstGeom prst="rect">
            <a:avLst/>
          </a:prstGeom>
        </p:spPr>
      </p:pic>
      <p:sp>
        <p:nvSpPr>
          <p:cNvPr id="4" name="Rechthoek 3">
            <a:extLst>
              <a:ext uri="{FF2B5EF4-FFF2-40B4-BE49-F238E27FC236}">
                <a16:creationId xmlns:a16="http://schemas.microsoft.com/office/drawing/2014/main" id="{18CDED51-9CBD-4395-B20B-E4AF29BB6FB4}"/>
              </a:ext>
            </a:extLst>
          </p:cNvPr>
          <p:cNvSpPr/>
          <p:nvPr/>
        </p:nvSpPr>
        <p:spPr>
          <a:xfrm>
            <a:off x="5362358" y="2269746"/>
            <a:ext cx="5131293" cy="1938992"/>
          </a:xfrm>
          <a:prstGeom prst="rect">
            <a:avLst/>
          </a:prstGeom>
        </p:spPr>
        <p:txBody>
          <a:bodyPr wrap="square">
            <a:spAutoFit/>
          </a:bodyPr>
          <a:lstStyle/>
          <a:p>
            <a:r>
              <a:rPr lang="nl-NL" sz="2400" b="1" dirty="0"/>
              <a:t>2) Het</a:t>
            </a:r>
            <a:r>
              <a:rPr lang="nl-NL" sz="2400" dirty="0"/>
              <a:t> </a:t>
            </a:r>
            <a:r>
              <a:rPr lang="nl-NL" sz="2400" b="1" dirty="0"/>
              <a:t>digitale loket </a:t>
            </a:r>
            <a:r>
              <a:rPr lang="nl-NL" sz="2400" dirty="0"/>
              <a:t>waar initiatiefnemers, overheden en belanghebbenden snel kunnen zien wat is toegestaan in de fysieke leefomgeving. </a:t>
            </a:r>
          </a:p>
        </p:txBody>
      </p:sp>
    </p:spTree>
    <p:extLst>
      <p:ext uri="{BB962C8B-B14F-4D97-AF65-F5344CB8AC3E}">
        <p14:creationId xmlns:p14="http://schemas.microsoft.com/office/powerpoint/2010/main" val="15005679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5F7200AD-0ABE-4532-924F-B9B9E8EA711A}"/>
              </a:ext>
            </a:extLst>
          </p:cNvPr>
          <p:cNvSpPr/>
          <p:nvPr/>
        </p:nvSpPr>
        <p:spPr>
          <a:xfrm>
            <a:off x="551015" y="826650"/>
            <a:ext cx="8478174" cy="4678204"/>
          </a:xfrm>
          <a:prstGeom prst="rect">
            <a:avLst/>
          </a:prstGeom>
        </p:spPr>
        <p:txBody>
          <a:bodyPr wrap="square">
            <a:spAutoFit/>
          </a:bodyPr>
          <a:lstStyle/>
          <a:p>
            <a:r>
              <a:rPr lang="nl-NL" sz="2800" b="1" dirty="0"/>
              <a:t>3) Anders werken: </a:t>
            </a:r>
          </a:p>
          <a:p>
            <a:endParaRPr lang="nl-NL" dirty="0"/>
          </a:p>
          <a:p>
            <a:r>
              <a:rPr lang="nl-NL" b="1" dirty="0"/>
              <a:t>a) Gebiedsgericht werken.</a:t>
            </a:r>
          </a:p>
          <a:p>
            <a:r>
              <a:rPr lang="nl-NL" dirty="0"/>
              <a:t>Sommige maatschappelijke vraagstukken vragen om meer regionale samenwerking tussen overheden. Ook gebiedsgericht werken, vergt goede samenwerking tussen overheden in de regio. </a:t>
            </a:r>
          </a:p>
          <a:p>
            <a:endParaRPr lang="nl-NL" b="1" dirty="0"/>
          </a:p>
          <a:p>
            <a:r>
              <a:rPr lang="nl-NL" b="1" dirty="0"/>
              <a:t>b) Integraal werken.</a:t>
            </a:r>
          </a:p>
          <a:p>
            <a:r>
              <a:rPr lang="nl-NL" dirty="0"/>
              <a:t>Het bijeen brengen van allerlei verschillende onderwerpen, perspectieven en belangen om daar samenhang in te brengen.  </a:t>
            </a:r>
          </a:p>
          <a:p>
            <a:endParaRPr lang="nl-NL" dirty="0"/>
          </a:p>
          <a:p>
            <a:r>
              <a:rPr lang="nl-NL" b="1" dirty="0"/>
              <a:t>c) Participatie en samenwerking. </a:t>
            </a:r>
          </a:p>
          <a:p>
            <a:r>
              <a:rPr lang="nl-NL" dirty="0"/>
              <a:t>Een ander samenspel met bewoners, bedrijven en andere belanghebbenden. Zodat goede ideeën meteen op tafel komen, bestuurders betere besluiten kunnen nemen en initiatieven uit de samenleving een plek krijgen.</a:t>
            </a:r>
          </a:p>
          <a:p>
            <a:endParaRPr lang="nl-NL" dirty="0"/>
          </a:p>
        </p:txBody>
      </p:sp>
      <p:pic>
        <p:nvPicPr>
          <p:cNvPr id="4" name="Afbeelding 3">
            <a:extLst>
              <a:ext uri="{FF2B5EF4-FFF2-40B4-BE49-F238E27FC236}">
                <a16:creationId xmlns:a16="http://schemas.microsoft.com/office/drawing/2014/main" id="{64E62A6F-D90B-436F-B427-93DEF4E4B138}"/>
              </a:ext>
            </a:extLst>
          </p:cNvPr>
          <p:cNvPicPr>
            <a:picLocks noChangeAspect="1"/>
          </p:cNvPicPr>
          <p:nvPr/>
        </p:nvPicPr>
        <p:blipFill>
          <a:blip r:embed="rId2"/>
          <a:stretch>
            <a:fillRect/>
          </a:stretch>
        </p:blipFill>
        <p:spPr>
          <a:xfrm>
            <a:off x="8702266" y="165602"/>
            <a:ext cx="3263398" cy="3263398"/>
          </a:xfrm>
          <a:prstGeom prst="rect">
            <a:avLst/>
          </a:prstGeom>
        </p:spPr>
      </p:pic>
    </p:spTree>
    <p:extLst>
      <p:ext uri="{BB962C8B-B14F-4D97-AF65-F5344CB8AC3E}">
        <p14:creationId xmlns:p14="http://schemas.microsoft.com/office/powerpoint/2010/main" val="36650720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A5130E27-0817-4746-9DE3-D614658FBAEB}"/>
              </a:ext>
            </a:extLst>
          </p:cNvPr>
          <p:cNvSpPr/>
          <p:nvPr/>
        </p:nvSpPr>
        <p:spPr>
          <a:xfrm>
            <a:off x="363322" y="284877"/>
            <a:ext cx="11465355" cy="5940088"/>
          </a:xfrm>
          <a:prstGeom prst="rect">
            <a:avLst/>
          </a:prstGeom>
        </p:spPr>
        <p:txBody>
          <a:bodyPr wrap="square">
            <a:spAutoFit/>
          </a:bodyPr>
          <a:lstStyle/>
          <a:p>
            <a:pPr marL="285750" indent="-285750">
              <a:buFont typeface="Arial" panose="020B0604020202020204" pitchFamily="34" charset="0"/>
              <a:buChar char="•"/>
            </a:pPr>
            <a:endParaRPr lang="nl-NL" dirty="0"/>
          </a:p>
          <a:p>
            <a:r>
              <a:rPr lang="nl-NL" sz="2800" b="1" dirty="0">
                <a:solidFill>
                  <a:schemeClr val="accent2"/>
                </a:solidFill>
              </a:rPr>
              <a:t>NU: </a:t>
            </a:r>
          </a:p>
          <a:p>
            <a:r>
              <a:rPr lang="nl-NL" sz="2800" b="1" dirty="0">
                <a:solidFill>
                  <a:schemeClr val="accent2"/>
                </a:solidFill>
              </a:rPr>
              <a:t>Het bestemmingsplan </a:t>
            </a:r>
            <a:r>
              <a:rPr lang="nl-NL" dirty="0"/>
              <a:t>is een juridisch bindend document voor zowel de overheid als burgers en bedrijven. In een bestemmingsplan worden de gebruiks- en de bouwmogelijkheden vastgelegd voor een gebied. Bij het opstellen van bestemmingsplannen kan gekozen worden uit verschillende planvormen:</a:t>
            </a:r>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r>
              <a:rPr lang="nl-NL" dirty="0">
                <a:solidFill>
                  <a:schemeClr val="accent2"/>
                </a:solidFill>
              </a:rPr>
              <a:t>Gedetailleerd bestemmingsplan</a:t>
            </a:r>
          </a:p>
          <a:p>
            <a:r>
              <a:rPr lang="nl-NL" dirty="0"/>
              <a:t>Voor bestaande woonwijken, bedrijventerreinen etc. is een gedetailleerd bestemmingsplan de meest aangewezen vorm.</a:t>
            </a:r>
          </a:p>
          <a:p>
            <a:endParaRPr lang="nl-NL" dirty="0"/>
          </a:p>
          <a:p>
            <a:pPr marL="285750" indent="-285750">
              <a:buFont typeface="Arial" panose="020B0604020202020204" pitchFamily="34" charset="0"/>
              <a:buChar char="•"/>
            </a:pPr>
            <a:r>
              <a:rPr lang="nl-NL" dirty="0">
                <a:solidFill>
                  <a:schemeClr val="accent2"/>
                </a:solidFill>
              </a:rPr>
              <a:t>Globaal bestemmingsplan</a:t>
            </a:r>
          </a:p>
          <a:p>
            <a:r>
              <a:rPr lang="nl-NL" dirty="0"/>
              <a:t>Bij te ontwikkelen gebieden kan er gekozen worden voor een globaal bestemmingsplan, al dan niet met uitwerkingsplicht. Hierbij worden de belangrijkste uitgangspunten voor een gebied vastgelegd. Op basis van een gedetailleerd bestemmingsplan en een globaal bestemmingsplan kunnen rechtstreeks omgevingsvergunningen verleend worden. Bij een bestemmingsplan met uitwerkingsplicht moet het bestemmingsplan eerst uitgewerkt worden voordat er vergunningen verleend kunnen worden.</a:t>
            </a:r>
          </a:p>
          <a:p>
            <a:endParaRPr lang="nl-NL" dirty="0"/>
          </a:p>
          <a:p>
            <a:pPr marL="285750" indent="-285750">
              <a:buFont typeface="Arial" panose="020B0604020202020204" pitchFamily="34" charset="0"/>
              <a:buChar char="•"/>
            </a:pPr>
            <a:r>
              <a:rPr lang="nl-NL" dirty="0">
                <a:solidFill>
                  <a:schemeClr val="accent2"/>
                </a:solidFill>
              </a:rPr>
              <a:t>Combinatie</a:t>
            </a:r>
          </a:p>
          <a:p>
            <a:r>
              <a:rPr lang="nl-NL" dirty="0"/>
              <a:t>Binnen een bestemmingsplan kunnen meerdere planvormen gecombineerd worden.</a:t>
            </a:r>
          </a:p>
          <a:p>
            <a:pPr marL="285750" indent="-285750">
              <a:buFont typeface="Arial" panose="020B0604020202020204" pitchFamily="34" charset="0"/>
              <a:buChar char="•"/>
            </a:pPr>
            <a:endParaRPr lang="nl-NL" dirty="0"/>
          </a:p>
        </p:txBody>
      </p:sp>
    </p:spTree>
    <p:extLst>
      <p:ext uri="{BB962C8B-B14F-4D97-AF65-F5344CB8AC3E}">
        <p14:creationId xmlns:p14="http://schemas.microsoft.com/office/powerpoint/2010/main" val="37297760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EABE4195-D819-4B35-BE3A-254FB66E8305}"/>
              </a:ext>
            </a:extLst>
          </p:cNvPr>
          <p:cNvSpPr/>
          <p:nvPr/>
        </p:nvSpPr>
        <p:spPr>
          <a:xfrm>
            <a:off x="993169" y="2763064"/>
            <a:ext cx="9661132" cy="2554545"/>
          </a:xfrm>
          <a:prstGeom prst="rect">
            <a:avLst/>
          </a:prstGeom>
        </p:spPr>
        <p:txBody>
          <a:bodyPr wrap="square">
            <a:spAutoFit/>
          </a:bodyPr>
          <a:lstStyle/>
          <a:p>
            <a:r>
              <a:rPr lang="nl-NL" sz="2000" dirty="0"/>
              <a:t>Nu hebben gemeenten meerdere bestemmingsplannen voor hun grondgebied. Onder de Omgevingswet moet iedere gemeente één omgevingsplan voor haar hele grondgebied vaststellen. </a:t>
            </a:r>
          </a:p>
          <a:p>
            <a:endParaRPr lang="nl-NL" sz="2000" dirty="0"/>
          </a:p>
          <a:p>
            <a:r>
              <a:rPr lang="nl-NL" sz="2000" dirty="0"/>
              <a:t>Gemeenten krijgen ruimte om omgevingsplannen ‘globaler en flexibeler’ in te richten dan bestemmingsplannen. Dat is een van de doelen van de Omgevingswet. Daardoor kan het omgevingsplan ruimte bieden aan initiatieven binnen daarin opgestelde kaders.</a:t>
            </a:r>
          </a:p>
        </p:txBody>
      </p:sp>
      <p:sp>
        <p:nvSpPr>
          <p:cNvPr id="3" name="Rechthoek 2">
            <a:extLst>
              <a:ext uri="{FF2B5EF4-FFF2-40B4-BE49-F238E27FC236}">
                <a16:creationId xmlns:a16="http://schemas.microsoft.com/office/drawing/2014/main" id="{D1AB4A79-4C9A-45FC-9D5F-27DCC48F3EA4}"/>
              </a:ext>
            </a:extLst>
          </p:cNvPr>
          <p:cNvSpPr/>
          <p:nvPr/>
        </p:nvSpPr>
        <p:spPr>
          <a:xfrm>
            <a:off x="993168" y="678618"/>
            <a:ext cx="9394004" cy="1661993"/>
          </a:xfrm>
          <a:prstGeom prst="rect">
            <a:avLst/>
          </a:prstGeom>
        </p:spPr>
        <p:txBody>
          <a:bodyPr wrap="square">
            <a:spAutoFit/>
          </a:bodyPr>
          <a:lstStyle/>
          <a:p>
            <a:endParaRPr lang="nl-NL" dirty="0"/>
          </a:p>
          <a:p>
            <a:r>
              <a:rPr lang="nl-NL" sz="2800" dirty="0">
                <a:solidFill>
                  <a:schemeClr val="accent2"/>
                </a:solidFill>
              </a:rPr>
              <a:t>Met de Omgevingswet komt het bestemmingsplan te vervallen. Daarvoor in de plaats komt een gemeentelijk omgevingsplan. </a:t>
            </a:r>
          </a:p>
        </p:txBody>
      </p:sp>
      <p:pic>
        <p:nvPicPr>
          <p:cNvPr id="4" name="Afbeelding 3">
            <a:extLst>
              <a:ext uri="{FF2B5EF4-FFF2-40B4-BE49-F238E27FC236}">
                <a16:creationId xmlns:a16="http://schemas.microsoft.com/office/drawing/2014/main" id="{4B6F0F39-6D00-494B-93C6-A0D8BBB5B7A8}"/>
              </a:ext>
            </a:extLst>
          </p:cNvPr>
          <p:cNvPicPr>
            <a:picLocks noChangeAspect="1"/>
          </p:cNvPicPr>
          <p:nvPr/>
        </p:nvPicPr>
        <p:blipFill>
          <a:blip r:embed="rId2"/>
          <a:stretch>
            <a:fillRect/>
          </a:stretch>
        </p:blipFill>
        <p:spPr>
          <a:xfrm>
            <a:off x="7002244" y="5630239"/>
            <a:ext cx="4381521" cy="847094"/>
          </a:xfrm>
          <a:prstGeom prst="rect">
            <a:avLst/>
          </a:prstGeom>
        </p:spPr>
      </p:pic>
    </p:spTree>
    <p:extLst>
      <p:ext uri="{BB962C8B-B14F-4D97-AF65-F5344CB8AC3E}">
        <p14:creationId xmlns:p14="http://schemas.microsoft.com/office/powerpoint/2010/main" val="3004939857"/>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ccentBoxVTI">
  <a:themeElements>
    <a:clrScheme name="AnalogousFromLightSeedRightStep">
      <a:dk1>
        <a:srgbClr val="000000"/>
      </a:dk1>
      <a:lt1>
        <a:srgbClr val="FFFFFF"/>
      </a:lt1>
      <a:dk2>
        <a:srgbClr val="334124"/>
      </a:dk2>
      <a:lt2>
        <a:srgbClr val="EDECF0"/>
      </a:lt2>
      <a:accent1>
        <a:srgbClr val="9FA47C"/>
      </a:accent1>
      <a:accent2>
        <a:srgbClr val="8BA872"/>
      </a:accent2>
      <a:accent3>
        <a:srgbClr val="81A97F"/>
      </a:accent3>
      <a:accent4>
        <a:srgbClr val="75AC8A"/>
      </a:accent4>
      <a:accent5>
        <a:srgbClr val="7EA79E"/>
      </a:accent5>
      <a:accent6>
        <a:srgbClr val="78A7B3"/>
      </a:accent6>
      <a:hlink>
        <a:srgbClr val="8881BB"/>
      </a:hlink>
      <a:folHlink>
        <a:srgbClr val="878787"/>
      </a:folHlink>
    </a:clrScheme>
    <a:fontScheme name="Avenir">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ntBoxVTI" id="{9F778A78-DC9A-453A-A82D-A75CAD503E15}" vid="{EA961113-7CC4-4569-8A6A-7BC2C1E2F401}"/>
    </a:ext>
  </a:extLst>
</a:theme>
</file>

<file path=ppt/theme/theme2.xml><?xml version="1.0" encoding="utf-8"?>
<a:theme xmlns:a="http://schemas.openxmlformats.org/drawingml/2006/main" name="SavonVTI">
  <a:themeElements>
    <a:clrScheme name="AnalogousFromDarkSeedRightStep">
      <a:dk1>
        <a:srgbClr val="000000"/>
      </a:dk1>
      <a:lt1>
        <a:srgbClr val="FFFFFF"/>
      </a:lt1>
      <a:dk2>
        <a:srgbClr val="262441"/>
      </a:dk2>
      <a:lt2>
        <a:srgbClr val="E2E8E2"/>
      </a:lt2>
      <a:accent1>
        <a:srgbClr val="C34DC0"/>
      </a:accent1>
      <a:accent2>
        <a:srgbClr val="B13B7D"/>
      </a:accent2>
      <a:accent3>
        <a:srgbClr val="C34D5E"/>
      </a:accent3>
      <a:accent4>
        <a:srgbClr val="B15B3B"/>
      </a:accent4>
      <a:accent5>
        <a:srgbClr val="C39E4D"/>
      </a:accent5>
      <a:accent6>
        <a:srgbClr val="9FAB39"/>
      </a:accent6>
      <a:hlink>
        <a:srgbClr val="3F7CBF"/>
      </a:hlink>
      <a:folHlink>
        <a:srgbClr val="7F7F7F"/>
      </a:folHlink>
    </a:clrScheme>
    <a:fontScheme name="Savon">
      <a:majorFont>
        <a:latin typeface="Speak Pro"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Selawik Light"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882E0B02A318E459AD716AC786DE572" ma:contentTypeVersion="12" ma:contentTypeDescription="Een nieuw document maken." ma:contentTypeScope="" ma:versionID="1dc84fb11a9be35ac09a1ae920ea7357">
  <xsd:schema xmlns:xsd="http://www.w3.org/2001/XMLSchema" xmlns:xs="http://www.w3.org/2001/XMLSchema" xmlns:p="http://schemas.microsoft.com/office/2006/metadata/properties" xmlns:ns2="34354c1b-6b8c-435b-ad50-990538c19557" xmlns:ns3="47a28104-336f-447d-946e-e305ac2bcd47" targetNamespace="http://schemas.microsoft.com/office/2006/metadata/properties" ma:root="true" ma:fieldsID="85fd8f0e804736af8b3f71c277445723" ns2:_="" ns3:_="">
    <xsd:import namespace="34354c1b-6b8c-435b-ad50-990538c19557"/>
    <xsd:import namespace="47a28104-336f-447d-946e-e305ac2bcd4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354c1b-6b8c-435b-ad50-990538c195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7a28104-336f-447d-946e-e305ac2bcd47" elementFormDefault="qualified">
    <xsd:import namespace="http://schemas.microsoft.com/office/2006/documentManagement/types"/>
    <xsd:import namespace="http://schemas.microsoft.com/office/infopath/2007/PartnerControls"/>
    <xsd:element name="SharedWithUsers" ma:index="16"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456FC77-809B-46CC-9C48-FFB0C3AFA8E4}">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176738E0-DD9B-4827-A040-52662D9B25AF}">
  <ds:schemaRefs>
    <ds:schemaRef ds:uri="http://schemas.microsoft.com/sharepoint/v3/contenttype/forms"/>
  </ds:schemaRefs>
</ds:datastoreItem>
</file>

<file path=customXml/itemProps3.xml><?xml version="1.0" encoding="utf-8"?>
<ds:datastoreItem xmlns:ds="http://schemas.openxmlformats.org/officeDocument/2006/customXml" ds:itemID="{19FFE834-19CD-4710-8AD0-A4B0747DE3B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4354c1b-6b8c-435b-ad50-990538c19557"/>
    <ds:schemaRef ds:uri="47a28104-336f-447d-946e-e305ac2bcd4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20</TotalTime>
  <Words>1190</Words>
  <Application>Microsoft Office PowerPoint</Application>
  <PresentationFormat>Breedbeeld</PresentationFormat>
  <Paragraphs>132</Paragraphs>
  <Slides>20</Slides>
  <Notes>2</Notes>
  <HiddenSlides>0</HiddenSlides>
  <MMClips>0</MMClips>
  <ScaleCrop>false</ScaleCrop>
  <HeadingPairs>
    <vt:vector size="6" baseType="variant">
      <vt:variant>
        <vt:lpstr>Gebruikte lettertypen</vt:lpstr>
      </vt:variant>
      <vt:variant>
        <vt:i4>7</vt:i4>
      </vt:variant>
      <vt:variant>
        <vt:lpstr>Thema</vt:lpstr>
      </vt:variant>
      <vt:variant>
        <vt:i4>2</vt:i4>
      </vt:variant>
      <vt:variant>
        <vt:lpstr>Diatitels</vt:lpstr>
      </vt:variant>
      <vt:variant>
        <vt:i4>20</vt:i4>
      </vt:variant>
    </vt:vector>
  </HeadingPairs>
  <TitlesOfParts>
    <vt:vector size="29" baseType="lpstr">
      <vt:lpstr>Arial</vt:lpstr>
      <vt:lpstr>Avenir Next LT Pro</vt:lpstr>
      <vt:lpstr>Calibri</vt:lpstr>
      <vt:lpstr>Garamond</vt:lpstr>
      <vt:lpstr>RO Sans</vt:lpstr>
      <vt:lpstr>Selawik Light</vt:lpstr>
      <vt:lpstr>Speak Pro</vt:lpstr>
      <vt:lpstr>AccentBoxVTI</vt:lpstr>
      <vt:lpstr>SavonVTI</vt:lpstr>
      <vt:lpstr>Les 8 Stad en Wijk </vt:lpstr>
      <vt:lpstr>Vandaag </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Armoede en de kerncijfers?</vt:lpstr>
      <vt:lpstr>Armoedegrens:   a- Referentie budget   B- basis behoeften budget</vt:lpstr>
      <vt:lpstr>PowerPoint-presentatie</vt:lpstr>
      <vt:lpstr>PowerPoint-presentatie</vt:lpstr>
      <vt:lpstr>PowerPoint-presentatie</vt:lpstr>
      <vt:lpstr>Begrippenlijst</vt:lpstr>
      <vt:lpstr>PowerPoint-presentatie</vt:lpstr>
      <vt:lpstr>Vragen over onderdelen die besproken zijn?</vt:lpstr>
      <vt:lpstr>Succes met leren!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8 Stad en Wijk</dc:title>
  <dc:creator>Pascalle Cup</dc:creator>
  <cp:lastModifiedBy>Pascalle Cup</cp:lastModifiedBy>
  <cp:revision>2</cp:revision>
  <dcterms:created xsi:type="dcterms:W3CDTF">2020-04-02T13:35:38Z</dcterms:created>
  <dcterms:modified xsi:type="dcterms:W3CDTF">2020-04-03T07:47:08Z</dcterms:modified>
</cp:coreProperties>
</file>